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wdp" ContentType="image/vnd.ms-photo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65" r:id="rId3"/>
    <p:sldId id="263" r:id="rId4"/>
    <p:sldId id="258" r:id="rId5"/>
    <p:sldId id="286" r:id="rId6"/>
    <p:sldId id="288" r:id="rId7"/>
    <p:sldId id="285" r:id="rId8"/>
    <p:sldId id="284" r:id="rId9"/>
    <p:sldId id="283" r:id="rId10"/>
    <p:sldId id="282" r:id="rId11"/>
    <p:sldId id="289" r:id="rId12"/>
    <p:sldId id="290" r:id="rId13"/>
    <p:sldId id="281" r:id="rId14"/>
    <p:sldId id="280" r:id="rId15"/>
    <p:sldId id="293" r:id="rId16"/>
    <p:sldId id="279" r:id="rId17"/>
    <p:sldId id="316" r:id="rId18"/>
    <p:sldId id="315" r:id="rId19"/>
    <p:sldId id="317" r:id="rId20"/>
    <p:sldId id="318" r:id="rId21"/>
    <p:sldId id="319" r:id="rId22"/>
    <p:sldId id="320" r:id="rId23"/>
    <p:sldId id="321" r:id="rId24"/>
    <p:sldId id="322" r:id="rId25"/>
    <p:sldId id="324" r:id="rId26"/>
    <p:sldId id="325" r:id="rId27"/>
    <p:sldId id="329" r:id="rId28"/>
    <p:sldId id="327" r:id="rId29"/>
    <p:sldId id="330" r:id="rId30"/>
    <p:sldId id="331" r:id="rId31"/>
    <p:sldId id="332" r:id="rId32"/>
    <p:sldId id="333" r:id="rId33"/>
    <p:sldId id="335" r:id="rId34"/>
    <p:sldId id="337" r:id="rId35"/>
    <p:sldId id="339" r:id="rId3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EB38E1-3E0F-4826-8209-2D7A9C96DD44}">
          <p14:sldIdLst/>
        </p14:section>
        <p14:section name="Khởi động" id="{1FD668D7-48E1-4D59-80AD-F80043CD6B26}">
          <p14:sldIdLst>
            <p14:sldId id="265"/>
            <p14:sldId id="258"/>
            <p14:sldId id="263"/>
          </p14:sldIdLst>
        </p14:section>
        <p14:section name="Hình thành kiến thức" id="{7193BFA0-36B5-457F-9A36-2D66F6E07D7B}">
          <p14:sldIdLst>
            <p14:sldId id="286"/>
            <p14:sldId id="288"/>
            <p14:sldId id="285"/>
          </p14:sldIdLst>
        </p14:section>
        <p14:section name="Luyện tập" id="{B1270CCB-2EB6-458F-A561-FACF6B991226}">
          <p14:sldIdLst>
            <p14:sldId id="284"/>
            <p14:sldId id="283"/>
            <p14:sldId id="282"/>
            <p14:sldId id="289"/>
            <p14:sldId id="290"/>
          </p14:sldIdLst>
        </p14:section>
        <p14:section name="Hđ vận dụng" id="{56758F80-B413-497B-A93C-FB335C3C5616}">
          <p14:sldIdLst>
            <p14:sldId id="281"/>
            <p14:sldId id="280"/>
            <p14:sldId id="293"/>
            <p14:sldId id="279"/>
            <p14:sldId id="316"/>
            <p14:sldId id="315"/>
            <p14:sldId id="317"/>
            <p14:sldId id="318"/>
            <p14:sldId id="319"/>
            <p14:sldId id="320"/>
            <p14:sldId id="321"/>
            <p14:sldId id="322"/>
            <p14:sldId id="324"/>
            <p14:sldId id="327"/>
            <p14:sldId id="330"/>
            <p14:sldId id="331"/>
            <p14:sldId id="332"/>
            <p14:sldId id="325"/>
            <p14:sldId id="329"/>
            <p14:sldId id="333"/>
            <p14:sldId id="335"/>
            <p14:sldId id="337"/>
            <p14:sldId id="339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56" y="252"/>
      </p:cViewPr>
      <p:guideLst>
        <p:guide orient="horz" pos="1620"/>
        <p:guide pos="28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notesMaster" Target="notesMasters/notesMaster1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0C292-E240-4710-8AB1-5383F63B134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FC07C-EFE9-4B6E-A474-F83A26CED13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92A91-C70E-40E4-BDB3-73C599F09D2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B984B-F8CD-451A-9A18-42E48045539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oleObject" Target="../embeddings/oleObject1.bin"/><Relationship Id="rId1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15.wdp"/><Relationship Id="rId3" Type="http://schemas.openxmlformats.org/officeDocument/2006/relationships/image" Target="../media/image14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15.wdp"/><Relationship Id="rId3" Type="http://schemas.openxmlformats.org/officeDocument/2006/relationships/image" Target="../media/image14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microsoft.com/office/2007/relationships/hdphoto" Target="../media/image15.wdp"/><Relationship Id="rId3" Type="http://schemas.openxmlformats.org/officeDocument/2006/relationships/image" Target="../media/image14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311408"/>
            <a:ext cx="8001000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âm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lần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đầu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xuất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hiện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khoảng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202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trước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công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220.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dương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dùng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biểu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thị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đại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lượng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đối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lập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nhau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ta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cũng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coi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kết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quả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việc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lấy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nhỏ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trừ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Chương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này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sẽ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giúp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tìm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hiểu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dương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quy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tắc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toán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liên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quan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dương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nói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chung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Nếu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hiểu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rõ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sẽ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thấy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bí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ẩn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Trái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còn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thế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giới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thêm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thú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vị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hữu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ích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3.1 SGK 61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ỗi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nhiệt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kế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sau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chỉ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bao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nhiêu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độ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C?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76350"/>
            <a:ext cx="523373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3333750"/>
            <a:ext cx="4419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Giải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159500" y="3943350"/>
            <a:ext cx="8915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nl-NL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-21</a:t>
            </a:r>
            <a:r>
              <a:rPr lang="nl-NL" sz="24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0</a:t>
            </a:r>
            <a:r>
              <a:rPr lang="nl-NL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</a:t>
            </a:r>
            <a:endParaRPr lang="en-US" sz="2400"/>
          </a:p>
        </p:txBody>
      </p:sp>
      <p:sp>
        <p:nvSpPr>
          <p:cNvPr id="5" name="Text Box 4"/>
          <p:cNvSpPr txBox="1"/>
          <p:nvPr/>
        </p:nvSpPr>
        <p:spPr>
          <a:xfrm>
            <a:off x="2819400" y="3943350"/>
            <a:ext cx="89979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nl-NL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-9</a:t>
            </a:r>
            <a:r>
              <a:rPr lang="nl-NL" sz="24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0</a:t>
            </a:r>
            <a:r>
              <a:rPr lang="nl-NL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C; </a:t>
            </a:r>
            <a:endParaRPr lang="en-US" sz="2400"/>
          </a:p>
        </p:txBody>
      </p:sp>
      <p:sp>
        <p:nvSpPr>
          <p:cNvPr id="6" name="Text Box 5"/>
          <p:cNvSpPr txBox="1"/>
          <p:nvPr/>
        </p:nvSpPr>
        <p:spPr>
          <a:xfrm>
            <a:off x="3886200" y="3943350"/>
            <a:ext cx="95059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nl-NL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30</a:t>
            </a:r>
            <a:r>
              <a:rPr lang="nl-NL" sz="24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0</a:t>
            </a:r>
            <a:r>
              <a:rPr lang="nl-NL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C; </a:t>
            </a:r>
            <a:endParaRPr lang="en-US" sz="2400"/>
          </a:p>
        </p:txBody>
      </p:sp>
      <p:sp>
        <p:nvSpPr>
          <p:cNvPr id="7" name="Text Box 6"/>
          <p:cNvSpPr txBox="1"/>
          <p:nvPr/>
        </p:nvSpPr>
        <p:spPr>
          <a:xfrm>
            <a:off x="5105400" y="3943350"/>
            <a:ext cx="79819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nl-NL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0</a:t>
            </a:r>
            <a:r>
              <a:rPr lang="nl-NL" sz="24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0</a:t>
            </a:r>
            <a:r>
              <a:rPr lang="nl-NL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C; 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150"/>
            <a:ext cx="9182100" cy="5107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 3.2.</a:t>
            </a:r>
            <a:r>
              <a:rPr lang="nl-NL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nl-NL" sz="28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Hãy </a:t>
            </a:r>
            <a:r>
              <a:rPr lang="nl-NL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sử dụng số nguyên âm dể diễn tả lại ý nghĩa của các câu sau đây</a:t>
            </a:r>
            <a:endParaRPr lang="en-US" sz="28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nl-NL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a) </a:t>
            </a:r>
            <a:r>
              <a:rPr lang="nl-NL" sz="24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Độ sâu trung bình của vịnh Thái Lan khoảng 45m và độ sâu lớn nhất là 80m dưới mực nước biển.</a:t>
            </a:r>
            <a:endParaRPr lang="en-US" sz="24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nl-NL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=&gt; </a:t>
            </a:r>
            <a:r>
              <a:rPr lang="nl-NL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Độ cao trung bình của vịnh Thái Lan là -45m và độ cao thấp nhất là -80m.</a:t>
            </a:r>
            <a:endParaRPr lang="en-US" sz="24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nl-NL" sz="2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b) </a:t>
            </a:r>
            <a:r>
              <a:rPr lang="nl-NL" sz="2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Mùa đông ở Siberia (Nga) dài và khắc nghiệt, với nhiệt độ trung bình tháng 1 là 25</a:t>
            </a:r>
            <a:r>
              <a:rPr lang="nl-NL" sz="2200" baseline="30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  <a:r>
              <a:rPr lang="nl-NL" sz="2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 dưới 0</a:t>
            </a:r>
            <a:r>
              <a:rPr lang="nl-NL" sz="2200" baseline="30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  <a:r>
              <a:rPr lang="nl-NL" sz="2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C.</a:t>
            </a:r>
            <a:endParaRPr lang="en-US" sz="22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nl-NL" sz="2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=&gt; </a:t>
            </a:r>
            <a:r>
              <a:rPr lang="nl-NL" sz="2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Mùa đông ở Siberia (Nga) dài và khắc nghiệt, với nhiệt độ trung bình tháng 1 là -25</a:t>
            </a:r>
            <a:r>
              <a:rPr lang="nl-NL" sz="2200" baseline="30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0</a:t>
            </a:r>
            <a:r>
              <a:rPr lang="nl-NL" sz="2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C.</a:t>
            </a:r>
            <a:endParaRPr lang="en-US" sz="22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nl-NL" sz="2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c) </a:t>
            </a:r>
            <a:r>
              <a:rPr lang="nl-NL" sz="2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Năm 2012, núi lửa Harve (Bắc New Zealand) phun ra cột tro từ độ sâu 700m dưới mực nước biển.</a:t>
            </a:r>
            <a:endParaRPr lang="nl-NL" sz="22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nl-NL" sz="2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=&gt;</a:t>
            </a:r>
            <a:r>
              <a:rPr lang="nl-NL" sz="2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Năm 2012, núi lửa Harve (Bắc New Zealand) phun ra cột tro từ độ cao -</a:t>
            </a:r>
            <a:r>
              <a:rPr lang="nl-NL" sz="2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700m.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0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714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33350"/>
            <a:ext cx="5867400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PHIẾU HỌC TẬP  </a:t>
            </a:r>
            <a:endParaRPr lang="en-US" sz="28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Ông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nhận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hai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tin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nhắn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ngân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hàng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nội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dung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sau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“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khoản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…010.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tiền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giao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dịch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+160 000…”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“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khoản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…010.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tiền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giao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dịch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-4 000 000…”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hãy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giải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thích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ý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nghĩa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âm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dương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mỗi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tin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nhắn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1496"/>
            <a:ext cx="247902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nip and Round Single Corner Rectangle 1"/>
          <p:cNvSpPr/>
          <p:nvPr/>
        </p:nvSpPr>
        <p:spPr>
          <a:xfrm>
            <a:off x="1143000" y="895350"/>
            <a:ext cx="6934200" cy="2971800"/>
          </a:xfrm>
          <a:prstGeom prst="snip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“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+160 000”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160 000.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“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-4 000 000…”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4 000 000.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362200" y="742950"/>
            <a:ext cx="4114800" cy="60960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dẫn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nhà</a:t>
            </a:r>
            <a:endParaRPr lang="en-US" sz="28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833086"/>
            <a:ext cx="7315200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 Ôn </a:t>
            </a:r>
            <a:r>
              <a:rPr lang="nl-NL"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tập lại kiến thức về số nguyên, cách đọc số nguyên âm, số nguyên dương.</a:t>
            </a:r>
            <a:endParaRPr lang="en-US" sz="28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nl-NL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 Đọc </a:t>
            </a:r>
            <a:r>
              <a:rPr lang="nl-NL"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trước phần 2: Thứ tự trong tập hợp số nguyên.</a:t>
            </a:r>
            <a:endParaRPr lang="en-US" sz="28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nl-NL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 Làm </a:t>
            </a:r>
            <a:r>
              <a:rPr lang="nl-NL"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 tập </a:t>
            </a:r>
            <a:r>
              <a:rPr lang="nl-NL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3.1; 3.2/SBT/48.</a:t>
            </a:r>
            <a:endParaRPr lang="en-US" sz="28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7700" y="1123950"/>
            <a:ext cx="78486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Tiết 25 + 26: Bài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13: </a:t>
            </a:r>
            <a:endParaRPr lang="en-US" sz="4000" b="1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hợp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nguyên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(tt)</a:t>
            </a:r>
            <a:endParaRPr lang="en-US" sz="4000" b="1" dirty="0" err="1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85750"/>
            <a:ext cx="488886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Chương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III: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endParaRPr lang="en-US" sz="4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379" y="3651835"/>
            <a:ext cx="3076303" cy="66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01683" y="327251"/>
            <a:ext cx="26416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spAutoFit/>
          </a:bodyPr>
          <a:lstStyle/>
          <a:p>
            <a:endParaRPr lang="en-US" sz="135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8806" y="6047"/>
            <a:ext cx="6858000" cy="1790700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   KIỂM TRA BÀI CŨ</a:t>
            </a:r>
            <a:b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2100" u="sng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2100" u="sng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1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.Tập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hợp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gồm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loại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?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Nêu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kí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hiệu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b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2100" u="sng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2100" u="sng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2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Vẽ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tia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Biểu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diễn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2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5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tia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nhận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xét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vị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trí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2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5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so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sánh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1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8806" y="1796747"/>
            <a:ext cx="6858000" cy="2814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ĐÁP ÁN</a:t>
            </a:r>
            <a:endParaRPr lang="en-US" sz="3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100" u="sng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2100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u="sng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2100" u="sng" dirty="0" smtClean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hợp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bao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gồm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dương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0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âm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100" dirty="0" smtClean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    </a:t>
            </a:r>
            <a:r>
              <a:rPr lang="pl-PL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Z = {…; -3; -2; -1; 0; 1; 2; 3; …}</a:t>
            </a:r>
            <a:endParaRPr lang="en-US" sz="2100" dirty="0" smtClean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100" u="sng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2100" u="sng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2</a:t>
            </a:r>
            <a:endParaRPr lang="en-US" sz="2100" u="sng" dirty="0" smtClean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100" dirty="0" smtClean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2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nằm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trước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nằm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bên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trái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5 =&gt;  2&lt;5</a:t>
            </a:r>
            <a:endParaRPr lang="en-US" sz="21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8717" y="531019"/>
            <a:ext cx="7886700" cy="326350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nl-NL" sz="27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Cho hai số tự nhiên a và b. Trên tia số nếu điểm a nằm trước điểm b thì a &lt; b. Đối với số nguyên thì điều đó còn đúng không?</a:t>
            </a:r>
            <a:endParaRPr lang="en-US" sz="27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51796" y="933085"/>
            <a:ext cx="636815" cy="32625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spcCol="0" rtlCol="0" anchor="ctr"/>
          <a:lstStyle/>
          <a:p>
            <a:pPr algn="ctr"/>
            <a:r>
              <a:rPr lang="en-US" sz="2175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175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631" y="127692"/>
            <a:ext cx="671252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2.Thứ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hợp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endParaRPr lang="en-US" sz="3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3158211" y="1637817"/>
            <a:ext cx="5652653" cy="3210791"/>
          </a:xfrm>
          <a:prstGeom prst="snip2Same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HOẠT ĐỘNG NHÓM ĐÔI (3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phút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sz="2400" dirty="0" smtClean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Hãy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tham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khảo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SGK,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thảo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luận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trình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bày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bảng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nhóm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nội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dung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sau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sz="2100" dirty="0" smtClean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+)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Vẽ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tia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nằm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ngang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chiều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trái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qua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phải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biểu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diễn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1;2;3;4</a:t>
            </a:r>
            <a:endParaRPr lang="en-US" sz="2100" smtClean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10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tia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100" dirty="0" smtClean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+)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Vẽ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tia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đối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tia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biểu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diễn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bên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trái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0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âm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-1;-2;-3;-4.</a:t>
            </a:r>
            <a:endParaRPr lang="en-US" sz="2100" dirty="0" smtClean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100" dirty="0" smtClean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100" dirty="0" smtClean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1350" dirty="0" smtClean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474445" y="1849799"/>
            <a:ext cx="4576161" cy="118023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đó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ta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trục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gốc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O</a:t>
            </a:r>
            <a:endParaRPr lang="en-US" sz="21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20321" y="1009486"/>
            <a:ext cx="431945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smtClean="0">
                <a:solidFill>
                  <a:srgbClr val="FF33CC"/>
                </a:solidFill>
                <a:latin typeface="Times New Roman" panose="02020603050405020304" charset="0"/>
                <a:cs typeface="Times New Roman" panose="02020603050405020304" charset="0"/>
              </a:rPr>
              <a:t>O</a:t>
            </a:r>
            <a:endParaRPr lang="en-US" sz="1350" dirty="0">
              <a:solidFill>
                <a:srgbClr val="FF33CC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08520" y="1228406"/>
            <a:ext cx="4956464" cy="541734"/>
            <a:chOff x="825" y="3704"/>
            <a:chExt cx="4222" cy="563"/>
          </a:xfrm>
        </p:grpSpPr>
        <p:sp>
          <p:nvSpPr>
            <p:cNvPr id="30" name="Straight Connector 29"/>
            <p:cNvSpPr/>
            <p:nvPr/>
          </p:nvSpPr>
          <p:spPr>
            <a:xfrm>
              <a:off x="825" y="3792"/>
              <a:ext cx="4222" cy="6"/>
            </a:xfrm>
            <a:prstGeom prst="line">
              <a:avLst/>
            </a:prstGeom>
            <a:ln w="22225" cap="flat" cmpd="sng">
              <a:solidFill>
                <a:srgbClr val="6600FF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1" name="Straight Connector 30"/>
            <p:cNvSpPr/>
            <p:nvPr/>
          </p:nvSpPr>
          <p:spPr>
            <a:xfrm>
              <a:off x="2382" y="3717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" name="Straight Connector 31"/>
            <p:cNvSpPr/>
            <p:nvPr/>
          </p:nvSpPr>
          <p:spPr>
            <a:xfrm>
              <a:off x="3792" y="3704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" name="Straight Connector 32"/>
            <p:cNvSpPr/>
            <p:nvPr/>
          </p:nvSpPr>
          <p:spPr>
            <a:xfrm>
              <a:off x="1344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5" name="Straight Connector 34"/>
            <p:cNvSpPr/>
            <p:nvPr/>
          </p:nvSpPr>
          <p:spPr>
            <a:xfrm>
              <a:off x="2016" y="3721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" name="Straight Connector 35"/>
            <p:cNvSpPr/>
            <p:nvPr/>
          </p:nvSpPr>
          <p:spPr>
            <a:xfrm>
              <a:off x="3447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" name="Straight Connector 36"/>
            <p:cNvSpPr/>
            <p:nvPr/>
          </p:nvSpPr>
          <p:spPr>
            <a:xfrm>
              <a:off x="4142" y="3709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" name="Straight Connector 37"/>
            <p:cNvSpPr/>
            <p:nvPr/>
          </p:nvSpPr>
          <p:spPr>
            <a:xfrm>
              <a:off x="3102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" name="Straight Connector 38"/>
            <p:cNvSpPr/>
            <p:nvPr/>
          </p:nvSpPr>
          <p:spPr>
            <a:xfrm>
              <a:off x="2745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" name="Straight Connector 39"/>
            <p:cNvSpPr/>
            <p:nvPr/>
          </p:nvSpPr>
          <p:spPr>
            <a:xfrm>
              <a:off x="4495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" name="Straight Connector 40"/>
            <p:cNvSpPr/>
            <p:nvPr/>
          </p:nvSpPr>
          <p:spPr>
            <a:xfrm>
              <a:off x="1687" y="3718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" name="Text Box 119835"/>
            <p:cNvSpPr txBox="1"/>
            <p:nvPr/>
          </p:nvSpPr>
          <p:spPr>
            <a:xfrm>
              <a:off x="1850" y="3914"/>
              <a:ext cx="384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500">
                  <a:solidFill>
                    <a:srgbClr val="990099"/>
                  </a:solidFill>
                  <a:latin typeface="Times New Roman" panose="02020603050405020304" charset="0"/>
                  <a:cs typeface="Times New Roman" panose="02020603050405020304" charset="0"/>
                </a:rPr>
                <a:t>- 3</a:t>
              </a:r>
              <a:endParaRPr sz="1500">
                <a:solidFill>
                  <a:srgbClr val="990099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3" name="Text Box 119836"/>
            <p:cNvSpPr txBox="1"/>
            <p:nvPr/>
          </p:nvSpPr>
          <p:spPr>
            <a:xfrm>
              <a:off x="2993" y="3879"/>
              <a:ext cx="384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500" dirty="0">
                  <a:solidFill>
                    <a:srgbClr val="990099"/>
                  </a:solidFill>
                  <a:latin typeface="Times New Roman" panose="02020603050405020304" charset="0"/>
                  <a:cs typeface="Times New Roman" panose="02020603050405020304" charset="0"/>
                </a:rPr>
                <a:t>0</a:t>
              </a:r>
              <a:endParaRPr sz="1500" dirty="0">
                <a:solidFill>
                  <a:srgbClr val="990099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347" y="3903"/>
              <a:ext cx="1287" cy="364"/>
              <a:chOff x="2762" y="2186"/>
              <a:chExt cx="1287" cy="323"/>
            </a:xfrm>
          </p:grpSpPr>
          <p:sp>
            <p:nvSpPr>
              <p:cNvPr id="51" name="Text Box 119838"/>
              <p:cNvSpPr txBox="1"/>
              <p:nvPr/>
            </p:nvSpPr>
            <p:spPr>
              <a:xfrm>
                <a:off x="2762" y="2191"/>
                <a:ext cx="240" cy="2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1500">
                    <a:solidFill>
                      <a:srgbClr val="990099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1</a:t>
                </a:r>
                <a:endParaRPr sz="1500">
                  <a:solidFill>
                    <a:srgbClr val="990099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2" name="Text Box 119839"/>
              <p:cNvSpPr txBox="1"/>
              <p:nvPr/>
            </p:nvSpPr>
            <p:spPr>
              <a:xfrm>
                <a:off x="3120" y="2196"/>
                <a:ext cx="240" cy="3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1500">
                    <a:solidFill>
                      <a:srgbClr val="990099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2</a:t>
                </a:r>
                <a:endParaRPr sz="1500">
                  <a:solidFill>
                    <a:srgbClr val="990099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3" name="Text Box 119840"/>
              <p:cNvSpPr txBox="1"/>
              <p:nvPr/>
            </p:nvSpPr>
            <p:spPr>
              <a:xfrm>
                <a:off x="3478" y="2195"/>
                <a:ext cx="240" cy="2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1500">
                    <a:solidFill>
                      <a:srgbClr val="990099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3</a:t>
                </a:r>
                <a:endParaRPr sz="1500">
                  <a:solidFill>
                    <a:srgbClr val="990099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4" name="Text Box 119841"/>
              <p:cNvSpPr txBox="1"/>
              <p:nvPr/>
            </p:nvSpPr>
            <p:spPr>
              <a:xfrm>
                <a:off x="3809" y="2186"/>
                <a:ext cx="240" cy="2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1500">
                    <a:solidFill>
                      <a:srgbClr val="990099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4</a:t>
                </a:r>
                <a:endParaRPr sz="1500">
                  <a:solidFill>
                    <a:srgbClr val="990099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45" name="Text Box 119843"/>
            <p:cNvSpPr txBox="1"/>
            <p:nvPr/>
          </p:nvSpPr>
          <p:spPr>
            <a:xfrm>
              <a:off x="2562" y="3912"/>
              <a:ext cx="336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500">
                  <a:solidFill>
                    <a:srgbClr val="990099"/>
                  </a:solidFill>
                  <a:latin typeface="Times New Roman" panose="02020603050405020304" charset="0"/>
                  <a:cs typeface="Times New Roman" panose="02020603050405020304" charset="0"/>
                </a:rPr>
                <a:t>- 1</a:t>
              </a:r>
              <a:endParaRPr sz="1500">
                <a:solidFill>
                  <a:srgbClr val="990099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7" name="Text Box 119845"/>
            <p:cNvSpPr txBox="1"/>
            <p:nvPr/>
          </p:nvSpPr>
          <p:spPr>
            <a:xfrm>
              <a:off x="2208" y="3917"/>
              <a:ext cx="336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500">
                  <a:solidFill>
                    <a:srgbClr val="990099"/>
                  </a:solidFill>
                  <a:latin typeface="Times New Roman" panose="02020603050405020304" charset="0"/>
                  <a:cs typeface="Times New Roman" panose="02020603050405020304" charset="0"/>
                </a:rPr>
                <a:t>- 2</a:t>
              </a:r>
              <a:endParaRPr sz="1500">
                <a:solidFill>
                  <a:srgbClr val="990099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8" name="Text Box 119846"/>
            <p:cNvSpPr txBox="1"/>
            <p:nvPr/>
          </p:nvSpPr>
          <p:spPr>
            <a:xfrm>
              <a:off x="1485" y="3922"/>
              <a:ext cx="400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500">
                  <a:solidFill>
                    <a:srgbClr val="990099"/>
                  </a:solidFill>
                  <a:latin typeface="Times New Roman" panose="02020603050405020304" charset="0"/>
                  <a:cs typeface="Times New Roman" panose="02020603050405020304" charset="0"/>
                </a:rPr>
                <a:t>- 4</a:t>
              </a:r>
              <a:endParaRPr sz="1500">
                <a:solidFill>
                  <a:srgbClr val="990099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11795" y="2961224"/>
            <a:ext cx="7876894" cy="1060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Chiều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trái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sang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phải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chiều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dương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;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chiều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ngược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chiều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âm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100" dirty="0" smtClean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biểu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diễn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a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gọi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a.</a:t>
            </a:r>
            <a:endParaRPr lang="en-US" sz="2100" dirty="0" smtClean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    </a:t>
            </a:r>
            <a:endParaRPr lang="en-US" sz="2100" dirty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703" y="578610"/>
            <a:ext cx="16350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a)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Trục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số:</a:t>
            </a:r>
            <a:endParaRPr lang="en-US" sz="2400" dirty="0" err="1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47653" y="2961224"/>
            <a:ext cx="340760" cy="3091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spcCol="0" rtlCol="0" anchor="ctr"/>
          <a:lstStyle/>
          <a:p>
            <a:pPr algn="ctr"/>
            <a:r>
              <a:rPr lang="en-US" sz="1350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35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741187" y="3300548"/>
            <a:ext cx="330035" cy="3335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spcCol="0" rtlCol="0" anchor="ctr"/>
          <a:lstStyle/>
          <a:p>
            <a:pPr algn="ctr"/>
            <a:r>
              <a:rPr lang="en-US" sz="135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135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bldLvl="0" animBg="1"/>
      <p:bldP spid="27" grpId="0" bldLvl="0" animBg="1"/>
      <p:bldP spid="28" grpId="0"/>
      <p:bldP spid="2" grpId="0" bldLvl="0" animBg="1"/>
      <p:bldP spid="4" grpId="0"/>
      <p:bldP spid="49" grpId="0" bldLvl="0" animBg="1"/>
      <p:bldP spid="5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742950" y="2647950"/>
            <a:ext cx="7258050" cy="2000250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Quan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sát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3.1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3.2,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thấy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ngoài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quen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thuộc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2 hay 10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còn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dấu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“-”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đằng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trước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đó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âm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Vậy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âm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ý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nghĩa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đời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quan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hệ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đã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676400" y="2714625"/>
            <a:ext cx="7086600" cy="169545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sát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3.1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3.2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thấy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2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đặc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biệt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0"/>
            <a:ext cx="2819400" cy="257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8588"/>
            <a:ext cx="3575332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-171064"/>
            <a:ext cx="8085666" cy="5502197"/>
          </a:xfrm>
        </p:spPr>
      </p:pic>
      <p:sp>
        <p:nvSpPr>
          <p:cNvPr id="5" name="Oval Callout 4"/>
          <p:cNvSpPr/>
          <p:nvPr/>
        </p:nvSpPr>
        <p:spPr>
          <a:xfrm>
            <a:off x="1437659" y="934632"/>
            <a:ext cx="3842787" cy="2310320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Ta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cũng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thể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vẽ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trục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3.7SGK/60</a:t>
            </a:r>
            <a:endParaRPr lang="en-US" sz="21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6" name="Group 7"/>
          <p:cNvGrpSpPr/>
          <p:nvPr/>
        </p:nvGrpSpPr>
        <p:grpSpPr bwMode="auto">
          <a:xfrm>
            <a:off x="6308986" y="444708"/>
            <a:ext cx="1210398" cy="3072467"/>
            <a:chOff x="586" y="412"/>
            <a:chExt cx="806" cy="2832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844" y="1768"/>
              <a:ext cx="528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1500" b="1" dirty="0">
                <a:solidFill>
                  <a:srgbClr val="CC33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864" y="898"/>
              <a:ext cx="528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15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864" y="2344"/>
              <a:ext cx="528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15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10" name="Group 12"/>
            <p:cNvGrpSpPr/>
            <p:nvPr/>
          </p:nvGrpSpPr>
          <p:grpSpPr bwMode="auto">
            <a:xfrm>
              <a:off x="586" y="412"/>
              <a:ext cx="690" cy="2832"/>
              <a:chOff x="1546" y="1152"/>
              <a:chExt cx="690" cy="2832"/>
            </a:xfrm>
          </p:grpSpPr>
          <p:sp>
            <p:nvSpPr>
              <p:cNvPr id="11" name="Line 13"/>
              <p:cNvSpPr>
                <a:spLocks noChangeShapeType="1"/>
              </p:cNvSpPr>
              <p:nvPr/>
            </p:nvSpPr>
            <p:spPr bwMode="auto">
              <a:xfrm>
                <a:off x="1776" y="1152"/>
                <a:ext cx="0" cy="28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2" name="Line 14"/>
              <p:cNvSpPr>
                <a:spLocks noChangeShapeType="1"/>
              </p:cNvSpPr>
              <p:nvPr/>
            </p:nvSpPr>
            <p:spPr bwMode="auto">
              <a:xfrm>
                <a:off x="1742" y="264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3" name="Line 15"/>
              <p:cNvSpPr>
                <a:spLocks noChangeShapeType="1"/>
              </p:cNvSpPr>
              <p:nvPr/>
            </p:nvSpPr>
            <p:spPr bwMode="auto">
              <a:xfrm>
                <a:off x="1742" y="292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4" name="Line 16"/>
              <p:cNvSpPr>
                <a:spLocks noChangeShapeType="1"/>
              </p:cNvSpPr>
              <p:nvPr/>
            </p:nvSpPr>
            <p:spPr bwMode="auto">
              <a:xfrm>
                <a:off x="1742" y="321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5" name="Line 17"/>
              <p:cNvSpPr>
                <a:spLocks noChangeShapeType="1"/>
              </p:cNvSpPr>
              <p:nvPr/>
            </p:nvSpPr>
            <p:spPr bwMode="auto">
              <a:xfrm>
                <a:off x="1742" y="350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6" name="Line 19"/>
              <p:cNvSpPr>
                <a:spLocks noChangeShapeType="1"/>
              </p:cNvSpPr>
              <p:nvPr/>
            </p:nvSpPr>
            <p:spPr bwMode="auto">
              <a:xfrm>
                <a:off x="1742" y="235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7" name="Line 20"/>
              <p:cNvSpPr>
                <a:spLocks noChangeShapeType="1"/>
              </p:cNvSpPr>
              <p:nvPr/>
            </p:nvSpPr>
            <p:spPr bwMode="auto">
              <a:xfrm>
                <a:off x="1742" y="206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8" name="Line 21"/>
              <p:cNvSpPr>
                <a:spLocks noChangeShapeType="1"/>
              </p:cNvSpPr>
              <p:nvPr/>
            </p:nvSpPr>
            <p:spPr bwMode="auto">
              <a:xfrm>
                <a:off x="1742" y="177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9" name="Text Box 24"/>
              <p:cNvSpPr txBox="1">
                <a:spLocks noChangeArrowheads="1"/>
              </p:cNvSpPr>
              <p:nvPr/>
            </p:nvSpPr>
            <p:spPr bwMode="auto">
              <a:xfrm>
                <a:off x="1804" y="1610"/>
                <a:ext cx="419" cy="2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5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3</a:t>
                </a:r>
                <a:endParaRPr lang="en-US" altLang="en-US" sz="15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" name="Text Box 25"/>
              <p:cNvSpPr txBox="1">
                <a:spLocks noChangeArrowheads="1"/>
              </p:cNvSpPr>
              <p:nvPr/>
            </p:nvSpPr>
            <p:spPr bwMode="auto">
              <a:xfrm>
                <a:off x="1784" y="1943"/>
                <a:ext cx="432" cy="2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5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2</a:t>
                </a:r>
                <a:endParaRPr lang="en-US" altLang="en-US" sz="15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1" name="Text Box 26"/>
              <p:cNvSpPr txBox="1">
                <a:spLocks noChangeArrowheads="1"/>
              </p:cNvSpPr>
              <p:nvPr/>
            </p:nvSpPr>
            <p:spPr bwMode="auto">
              <a:xfrm>
                <a:off x="1784" y="2252"/>
                <a:ext cx="432" cy="2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5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1</a:t>
                </a:r>
                <a:endParaRPr lang="en-US" altLang="en-US" sz="15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2" name="Text Box 27"/>
              <p:cNvSpPr txBox="1">
                <a:spLocks noChangeArrowheads="1"/>
              </p:cNvSpPr>
              <p:nvPr/>
            </p:nvSpPr>
            <p:spPr bwMode="auto">
              <a:xfrm>
                <a:off x="1546" y="2491"/>
                <a:ext cx="690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 smtClean="0">
                    <a:solidFill>
                      <a:srgbClr val="CC330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O   0</a:t>
                </a:r>
                <a:endParaRPr lang="en-US" altLang="en-US" dirty="0">
                  <a:solidFill>
                    <a:srgbClr val="CC3300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3" name="Text Box 28"/>
              <p:cNvSpPr txBox="1">
                <a:spLocks noChangeArrowheads="1"/>
              </p:cNvSpPr>
              <p:nvPr/>
            </p:nvSpPr>
            <p:spPr bwMode="auto">
              <a:xfrm>
                <a:off x="1761" y="2799"/>
                <a:ext cx="432" cy="2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5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-1</a:t>
                </a:r>
                <a:endParaRPr lang="en-US" altLang="en-US" sz="15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4" name="Text Box 29"/>
              <p:cNvSpPr txBox="1">
                <a:spLocks noChangeArrowheads="1"/>
              </p:cNvSpPr>
              <p:nvPr/>
            </p:nvSpPr>
            <p:spPr bwMode="auto">
              <a:xfrm>
                <a:off x="1769" y="3079"/>
                <a:ext cx="432" cy="2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5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-2</a:t>
                </a:r>
                <a:endParaRPr lang="en-US" altLang="en-US" sz="15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5" name="Text Box 30"/>
              <p:cNvSpPr txBox="1">
                <a:spLocks noChangeArrowheads="1"/>
              </p:cNvSpPr>
              <p:nvPr/>
            </p:nvSpPr>
            <p:spPr bwMode="auto">
              <a:xfrm>
                <a:off x="1791" y="3368"/>
                <a:ext cx="432" cy="2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5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-3</a:t>
                </a:r>
                <a:endParaRPr lang="en-US" altLang="en-US" sz="15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6042922" y="3628206"/>
            <a:ext cx="1476464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3.7</a:t>
            </a:r>
            <a:endParaRPr lang="en-US" sz="21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83" y="179990"/>
            <a:ext cx="8119533" cy="4963510"/>
          </a:xfrm>
        </p:spPr>
      </p:pic>
      <p:sp>
        <p:nvSpPr>
          <p:cNvPr id="5" name="Right Arrow 4"/>
          <p:cNvSpPr/>
          <p:nvPr/>
        </p:nvSpPr>
        <p:spPr>
          <a:xfrm>
            <a:off x="4538838" y="2325739"/>
            <a:ext cx="520023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5076822" y="1468726"/>
            <a:ext cx="2879729" cy="2622715"/>
          </a:xfrm>
          <a:prstGeom prst="snip2Same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lphaLcParenR"/>
            </a:pPr>
            <a:r>
              <a:rPr lang="en-US" sz="21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2 </a:t>
            </a:r>
            <a:r>
              <a:rPr lang="en-US" sz="21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cách</a:t>
            </a: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gốc</a:t>
            </a: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O </a:t>
            </a:r>
            <a:r>
              <a:rPr lang="en-US" sz="21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hai</a:t>
            </a: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đơn</a:t>
            </a: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vị</a:t>
            </a: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1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AutoNum type="alphaLcParenR"/>
            </a:pPr>
            <a:r>
              <a:rPr lang="en-US" sz="21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-4 </a:t>
            </a:r>
            <a:r>
              <a:rPr lang="en-US" sz="21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cách</a:t>
            </a: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gốc</a:t>
            </a: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O </a:t>
            </a:r>
            <a:r>
              <a:rPr lang="en-US" sz="21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bốn</a:t>
            </a: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đơn</a:t>
            </a: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vị</a:t>
            </a: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1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1524000" y="611552"/>
            <a:ext cx="34289" cy="488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733" y="514646"/>
            <a:ext cx="636815" cy="32625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spcCol="0" rtlCol="0" anchor="ctr"/>
          <a:lstStyle/>
          <a:p>
            <a:pPr algn="ctr"/>
            <a:r>
              <a:rPr lang="en-US" sz="2175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175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6792" y="1688694"/>
            <a:ext cx="1841863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590550"/>
            <a:ext cx="37401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trục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mỗi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sau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nằm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cách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gốc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O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bao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nhiêu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đơn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vị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1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a)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2</a:t>
            </a:r>
            <a:endParaRPr lang="en-US" sz="21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b)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-4</a:t>
            </a:r>
            <a:endParaRPr lang="en-US" sz="21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10" grpId="0" bldLvl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37" y="273844"/>
            <a:ext cx="8119533" cy="4963510"/>
          </a:xfrm>
        </p:spPr>
      </p:pic>
      <p:sp>
        <p:nvSpPr>
          <p:cNvPr id="6" name="Right Arrow 5"/>
          <p:cNvSpPr/>
          <p:nvPr/>
        </p:nvSpPr>
        <p:spPr>
          <a:xfrm>
            <a:off x="4770327" y="2819295"/>
            <a:ext cx="733806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Snip and Round Single Corner Rectangle 6"/>
          <p:cNvSpPr/>
          <p:nvPr/>
        </p:nvSpPr>
        <p:spPr>
          <a:xfrm>
            <a:off x="5643048" y="2328396"/>
            <a:ext cx="2224692" cy="1708745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lphaLcParenR"/>
            </a:pP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5</a:t>
            </a:r>
            <a:endParaRPr lang="en-US" sz="2100" dirty="0" smtClean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514350" indent="-514350" algn="ctr">
              <a:buAutoNum type="alphaLcParenR"/>
            </a:pP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-5 </a:t>
            </a:r>
            <a:endParaRPr lang="en-US" sz="21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9" name="Freeform 38"/>
          <p:cNvSpPr/>
          <p:nvPr/>
        </p:nvSpPr>
        <p:spPr>
          <a:xfrm rot="18707161">
            <a:off x="2643734" y="487230"/>
            <a:ext cx="1597550" cy="1789117"/>
          </a:xfrm>
          <a:custGeom>
            <a:avLst/>
            <a:gdLst>
              <a:gd name="txL" fmla="*/ 0 w 30053"/>
              <a:gd name="txT" fmla="*/ 0 h 32931"/>
              <a:gd name="txR" fmla="*/ 30053 w 30053"/>
              <a:gd name="txB" fmla="*/ 32931 h 32931"/>
            </a:gdLst>
            <a:ahLst/>
            <a:cxnLst>
              <a:cxn ang="180">
                <a:pos x="0" y="1722"/>
              </a:cxn>
              <a:cxn ang="90">
                <a:pos x="26842" y="32930"/>
              </a:cxn>
              <a:cxn ang="90">
                <a:pos x="8453" y="21600"/>
              </a:cxn>
            </a:cxnLst>
            <a:rect l="txL" t="txT" r="txR" b="txB"/>
            <a:pathLst>
              <a:path w="30053" h="32931" fill="none">
                <a:moveTo>
                  <a:pt x="0" y="1722"/>
                </a:moveTo>
                <a:arcTo wR="21600" hR="21600" stAng="-6782240" swAng="8680546"/>
              </a:path>
              <a:path w="30053" h="32931" stroke="0">
                <a:moveTo>
                  <a:pt x="0" y="1722"/>
                </a:moveTo>
                <a:arcTo wR="21600" hR="21600" stAng="-6782240" swAng="8680546"/>
                <a:lnTo>
                  <a:pt x="8453" y="21600"/>
                </a:lnTo>
                <a:close/>
              </a:path>
            </a:pathLst>
          </a:custGeom>
          <a:noFill/>
          <a:ln w="1905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en-US" sz="135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0" name="Text Box 135320"/>
          <p:cNvSpPr txBox="1"/>
          <p:nvPr/>
        </p:nvSpPr>
        <p:spPr>
          <a:xfrm>
            <a:off x="2911492" y="1118100"/>
            <a:ext cx="977669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1" hangingPunct="1"/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5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đơn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vị</a:t>
            </a:r>
            <a:endParaRPr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1" name="Text Box 1"/>
          <p:cNvSpPr txBox="1"/>
          <p:nvPr/>
        </p:nvSpPr>
        <p:spPr>
          <a:xfrm>
            <a:off x="5037539" y="1035047"/>
            <a:ext cx="96964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đơn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vị</a:t>
            </a:r>
            <a:endParaRPr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2" name="Freeform 41"/>
          <p:cNvSpPr/>
          <p:nvPr/>
        </p:nvSpPr>
        <p:spPr>
          <a:xfrm rot="-24492839">
            <a:off x="4824866" y="529026"/>
            <a:ext cx="1603922" cy="1740622"/>
          </a:xfrm>
          <a:custGeom>
            <a:avLst/>
            <a:gdLst>
              <a:gd name="txL" fmla="*/ 0 w 30053"/>
              <a:gd name="txT" fmla="*/ 0 h 32931"/>
              <a:gd name="txR" fmla="*/ 30053 w 30053"/>
              <a:gd name="txB" fmla="*/ 32931 h 32931"/>
            </a:gdLst>
            <a:ahLst/>
            <a:cxnLst>
              <a:cxn ang="180">
                <a:pos x="0" y="1722"/>
              </a:cxn>
              <a:cxn ang="90">
                <a:pos x="26842" y="32930"/>
              </a:cxn>
              <a:cxn ang="90">
                <a:pos x="8453" y="21600"/>
              </a:cxn>
            </a:cxnLst>
            <a:rect l="txL" t="txT" r="txR" b="txB"/>
            <a:pathLst>
              <a:path w="30053" h="32931" fill="none">
                <a:moveTo>
                  <a:pt x="0" y="1722"/>
                </a:moveTo>
                <a:arcTo wR="21600" hR="21600" stAng="-6782240" swAng="8680546"/>
              </a:path>
              <a:path w="30053" h="32931" stroke="0">
                <a:moveTo>
                  <a:pt x="0" y="1722"/>
                </a:moveTo>
                <a:arcTo wR="21600" hR="21600" stAng="-6782240" swAng="8680546"/>
                <a:lnTo>
                  <a:pt x="8453" y="21600"/>
                </a:lnTo>
                <a:close/>
              </a:path>
            </a:pathLst>
          </a:custGeom>
          <a:noFill/>
          <a:ln w="1905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en-US" sz="135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40271" y="515897"/>
            <a:ext cx="6143625" cy="1896904"/>
            <a:chOff x="1918149" y="743407"/>
            <a:chExt cx="8191500" cy="2529205"/>
          </a:xfrm>
        </p:grpSpPr>
        <p:grpSp>
          <p:nvGrpSpPr>
            <p:cNvPr id="9" name="Group 8"/>
            <p:cNvGrpSpPr/>
            <p:nvPr/>
          </p:nvGrpSpPr>
          <p:grpSpPr>
            <a:xfrm>
              <a:off x="1918149" y="743407"/>
              <a:ext cx="8191500" cy="2529205"/>
              <a:chOff x="300" y="231"/>
              <a:chExt cx="5160" cy="3858"/>
            </a:xfrm>
          </p:grpSpPr>
          <p:sp>
            <p:nvSpPr>
              <p:cNvPr id="10" name="Rectangles 135290"/>
              <p:cNvSpPr>
                <a:spLocks noChangeAspect="1" noTextEdit="1"/>
              </p:cNvSpPr>
              <p:nvPr/>
            </p:nvSpPr>
            <p:spPr>
              <a:xfrm>
                <a:off x="300" y="231"/>
                <a:ext cx="5160" cy="38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en-US" sz="135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1" name="Rectangles 135291"/>
              <p:cNvSpPr/>
              <p:nvPr/>
            </p:nvSpPr>
            <p:spPr>
              <a:xfrm>
                <a:off x="528" y="2181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>
                    <a:solidFill>
                      <a:srgbClr val="003399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- 6</a:t>
                </a:r>
                <a:endParaRPr>
                  <a:solidFill>
                    <a:srgbClr val="003399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2" name="Rectangles 135292"/>
              <p:cNvSpPr/>
              <p:nvPr/>
            </p:nvSpPr>
            <p:spPr>
              <a:xfrm>
                <a:off x="969" y="2145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dirty="0">
                    <a:solidFill>
                      <a:srgbClr val="FF000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-</a:t>
                </a:r>
                <a:r>
                  <a:rPr dirty="0">
                    <a:solidFill>
                      <a:srgbClr val="003399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dirty="0">
                    <a:solidFill>
                      <a:srgbClr val="FF000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5</a:t>
                </a:r>
                <a:endParaRPr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3" name="Rectangles 135293"/>
              <p:cNvSpPr/>
              <p:nvPr/>
            </p:nvSpPr>
            <p:spPr>
              <a:xfrm>
                <a:off x="1296" y="2181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dirty="0">
                    <a:solidFill>
                      <a:srgbClr val="003399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- 4</a:t>
                </a:r>
                <a:endParaRPr dirty="0">
                  <a:solidFill>
                    <a:srgbClr val="003399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4" name="Rectangles 135294"/>
              <p:cNvSpPr/>
              <p:nvPr/>
            </p:nvSpPr>
            <p:spPr>
              <a:xfrm>
                <a:off x="1654" y="2137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- 3</a:t>
                </a:r>
                <a:endParaRPr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5" name="Rectangles 135295"/>
              <p:cNvSpPr/>
              <p:nvPr/>
            </p:nvSpPr>
            <p:spPr>
              <a:xfrm>
                <a:off x="2016" y="2181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>
                    <a:solidFill>
                      <a:srgbClr val="003399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- 2</a:t>
                </a:r>
                <a:endParaRPr>
                  <a:solidFill>
                    <a:srgbClr val="003399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6" name="Rectangles 135296"/>
              <p:cNvSpPr/>
              <p:nvPr/>
            </p:nvSpPr>
            <p:spPr>
              <a:xfrm>
                <a:off x="2400" y="2181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dirty="0">
                    <a:solidFill>
                      <a:srgbClr val="003399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- 1</a:t>
                </a:r>
                <a:endParaRPr dirty="0">
                  <a:solidFill>
                    <a:srgbClr val="003399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7" name="Rectangles 135297"/>
              <p:cNvSpPr/>
              <p:nvPr/>
            </p:nvSpPr>
            <p:spPr>
              <a:xfrm>
                <a:off x="3200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dirty="0">
                    <a:solidFill>
                      <a:srgbClr val="003399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1</a:t>
                </a:r>
                <a:endParaRPr dirty="0">
                  <a:solidFill>
                    <a:srgbClr val="003399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8" name="Rectangles 135298"/>
              <p:cNvSpPr/>
              <p:nvPr/>
            </p:nvSpPr>
            <p:spPr>
              <a:xfrm>
                <a:off x="3552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>
                    <a:solidFill>
                      <a:srgbClr val="003399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2</a:t>
                </a:r>
                <a:endParaRPr>
                  <a:solidFill>
                    <a:srgbClr val="003399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9" name="Rectangles 135299"/>
              <p:cNvSpPr/>
              <p:nvPr/>
            </p:nvSpPr>
            <p:spPr>
              <a:xfrm>
                <a:off x="3936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3</a:t>
                </a:r>
                <a:endParaRPr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" name="Rectangles 135300"/>
              <p:cNvSpPr/>
              <p:nvPr/>
            </p:nvSpPr>
            <p:spPr>
              <a:xfrm>
                <a:off x="4304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>
                    <a:solidFill>
                      <a:srgbClr val="003399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4</a:t>
                </a:r>
                <a:endParaRPr>
                  <a:solidFill>
                    <a:srgbClr val="003399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1" name="Rectangles 135301"/>
              <p:cNvSpPr/>
              <p:nvPr/>
            </p:nvSpPr>
            <p:spPr>
              <a:xfrm>
                <a:off x="4656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dirty="0">
                    <a:solidFill>
                      <a:srgbClr val="FF000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5</a:t>
                </a:r>
                <a:endParaRPr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2" name="Rectangles 135302"/>
              <p:cNvSpPr/>
              <p:nvPr/>
            </p:nvSpPr>
            <p:spPr>
              <a:xfrm>
                <a:off x="5040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>
                    <a:solidFill>
                      <a:srgbClr val="003399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6</a:t>
                </a:r>
                <a:endParaRPr>
                  <a:solidFill>
                    <a:srgbClr val="003399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3" name="Straight Connector 22"/>
              <p:cNvSpPr/>
              <p:nvPr/>
            </p:nvSpPr>
            <p:spPr>
              <a:xfrm>
                <a:off x="300" y="2157"/>
                <a:ext cx="5136" cy="1"/>
              </a:xfrm>
              <a:prstGeom prst="line">
                <a:avLst/>
              </a:prstGeom>
              <a:ln w="28575" cap="rnd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" name="Freeform 23"/>
              <p:cNvSpPr/>
              <p:nvPr/>
            </p:nvSpPr>
            <p:spPr>
              <a:xfrm>
                <a:off x="5424" y="2112"/>
                <a:ext cx="30" cy="66"/>
              </a:xfrm>
              <a:custGeom>
                <a:avLst/>
                <a:gdLst/>
                <a:ahLst/>
                <a:cxnLst/>
                <a:rect l="0" t="0" r="0" b="0"/>
                <a:pathLst>
                  <a:path w="30" h="66">
                    <a:moveTo>
                      <a:pt x="0" y="0"/>
                    </a:moveTo>
                    <a:lnTo>
                      <a:pt x="30" y="30"/>
                    </a:lnTo>
                    <a:lnTo>
                      <a:pt x="30" y="36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>
                  <a:alpha val="100000"/>
                </a:srgbClr>
              </a:solidFill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135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5" name="Straight Connector 24"/>
              <p:cNvSpPr/>
              <p:nvPr/>
            </p:nvSpPr>
            <p:spPr>
              <a:xfrm flipV="1">
                <a:off x="666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" name="Straight Connector 25"/>
              <p:cNvSpPr/>
              <p:nvPr/>
            </p:nvSpPr>
            <p:spPr>
              <a:xfrm flipV="1">
                <a:off x="1038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" name="Straight Connector 26"/>
              <p:cNvSpPr/>
              <p:nvPr/>
            </p:nvSpPr>
            <p:spPr>
              <a:xfrm flipV="1">
                <a:off x="1404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" name="Straight Connector 27"/>
              <p:cNvSpPr/>
              <p:nvPr/>
            </p:nvSpPr>
            <p:spPr>
              <a:xfrm flipV="1">
                <a:off x="1776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" name="Straight Connector 28"/>
              <p:cNvSpPr/>
              <p:nvPr/>
            </p:nvSpPr>
            <p:spPr>
              <a:xfrm flipV="1">
                <a:off x="2142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" name="Straight Connector 29"/>
              <p:cNvSpPr/>
              <p:nvPr/>
            </p:nvSpPr>
            <p:spPr>
              <a:xfrm flipV="1">
                <a:off x="2514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" name="Straight Connector 30"/>
              <p:cNvSpPr/>
              <p:nvPr/>
            </p:nvSpPr>
            <p:spPr>
              <a:xfrm flipV="1">
                <a:off x="3246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" name="Straight Connector 31"/>
              <p:cNvSpPr/>
              <p:nvPr/>
            </p:nvSpPr>
            <p:spPr>
              <a:xfrm flipV="1">
                <a:off x="3618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" name="Straight Connector 32"/>
              <p:cNvSpPr/>
              <p:nvPr/>
            </p:nvSpPr>
            <p:spPr>
              <a:xfrm flipV="1">
                <a:off x="3984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" name="Straight Connector 33"/>
              <p:cNvSpPr/>
              <p:nvPr/>
            </p:nvSpPr>
            <p:spPr>
              <a:xfrm flipV="1">
                <a:off x="4356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5" name="Straight Connector 34"/>
              <p:cNvSpPr/>
              <p:nvPr/>
            </p:nvSpPr>
            <p:spPr>
              <a:xfrm flipV="1">
                <a:off x="4722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" name="Straight Connector 35"/>
              <p:cNvSpPr/>
              <p:nvPr/>
            </p:nvSpPr>
            <p:spPr>
              <a:xfrm flipV="1">
                <a:off x="5094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7" name="Freeform 36"/>
              <p:cNvSpPr/>
              <p:nvPr/>
            </p:nvSpPr>
            <p:spPr>
              <a:xfrm>
                <a:off x="2880" y="2121"/>
                <a:ext cx="1" cy="101"/>
              </a:xfrm>
              <a:custGeom>
                <a:avLst/>
                <a:gdLst/>
                <a:ahLst/>
                <a:cxnLst/>
                <a:rect l="0" t="0" r="0" b="0"/>
                <a:pathLst>
                  <a:path w="1" h="101">
                    <a:moveTo>
                      <a:pt x="0" y="0"/>
                    </a:moveTo>
                    <a:lnTo>
                      <a:pt x="0" y="101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9050" cap="rnd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135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5844080" y="2063930"/>
              <a:ext cx="463973" cy="491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  <a:latin typeface="Times New Roman" panose="02020603050405020304" charset="0"/>
                  <a:cs typeface="Times New Roman" panose="02020603050405020304" charset="0"/>
                </a:rPr>
                <a:t>O</a:t>
              </a:r>
              <a:endParaRPr lang="en-US" dirty="0">
                <a:solidFill>
                  <a:schemeClr val="accent5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361803" y="1910308"/>
            <a:ext cx="3223658" cy="256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35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                  </a:t>
            </a:r>
            <a:endParaRPr lang="en-US" sz="135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Xuất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phát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gốc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O, ta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sẽ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nếu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sz="21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514350" indent="-514350">
              <a:buAutoNum type="alphaLcParenR"/>
            </a:pP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Di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chuyển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5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đơn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vị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chiều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dương 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1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514350" indent="-514350">
              <a:buAutoNum type="alphaLcParenR"/>
            </a:pP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Di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chuyển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5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đơn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vị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chiều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âm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1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1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33564" y="172923"/>
            <a:ext cx="1646440" cy="46567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spcCol="0" rtlCol="0" anchor="ctr"/>
          <a:lstStyle/>
          <a:p>
            <a:pPr algn="ctr"/>
            <a:r>
              <a:rPr lang="en-US" sz="2100" b="1" dirty="0" err="1" smtClean="0">
                <a:latin typeface="Times New Roman" panose="02020603050405020304" charset="0"/>
                <a:cs typeface="Times New Roman" panose="02020603050405020304" charset="0"/>
              </a:rPr>
              <a:t>Luyện</a:t>
            </a:r>
            <a:r>
              <a:rPr lang="en-US" sz="21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75" b="1" dirty="0" err="1" smtClean="0"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2175" b="1" dirty="0" smtClean="0">
                <a:latin typeface="Times New Roman" panose="02020603050405020304" charset="0"/>
                <a:cs typeface="Times New Roman" panose="02020603050405020304" charset="0"/>
              </a:rPr>
              <a:t> 2</a:t>
            </a:r>
            <a:endParaRPr lang="en-US" sz="2175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39" grpId="0" bldLvl="0" animBg="1"/>
      <p:bldP spid="40" grpId="0"/>
      <p:bldP spid="41" grpId="0"/>
      <p:bldP spid="42" grpId="0" bldLvl="0" animBg="1"/>
      <p:bldP spid="45" grpId="0"/>
      <p:bldP spid="4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1" y="-52198"/>
            <a:ext cx="8085666" cy="5502197"/>
          </a:xfrm>
        </p:spPr>
      </p:pic>
      <p:sp>
        <p:nvSpPr>
          <p:cNvPr id="5" name="Snip Same Side Corner Rectangle 4"/>
          <p:cNvSpPr/>
          <p:nvPr/>
        </p:nvSpPr>
        <p:spPr>
          <a:xfrm>
            <a:off x="990955" y="273844"/>
            <a:ext cx="6884414" cy="4103258"/>
          </a:xfrm>
          <a:prstGeom prst="snip2Same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2748273" y="421327"/>
            <a:ext cx="372935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PHIẾU HOC TẬP 1</a:t>
            </a:r>
            <a:endParaRPr lang="en-US" sz="30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9" name="Rectangle 32"/>
          <p:cNvSpPr>
            <a:spLocks noChangeArrowheads="1"/>
          </p:cNvSpPr>
          <p:nvPr/>
        </p:nvSpPr>
        <p:spPr bwMode="auto">
          <a:xfrm>
            <a:off x="-196850" y="-245984"/>
            <a:ext cx="46300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endParaRPr lang="en-US" sz="135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2672593" y="1909781"/>
          <a:ext cx="3009749" cy="34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" r:id="rId2" imgW="4519930" imgH="347345" progId="FXDraw.Graphic">
                  <p:embed/>
                </p:oleObj>
              </mc:Choice>
              <mc:Fallback>
                <p:oleObj name="" r:id="rId2" imgW="4519930" imgH="347345" progId="FXDraw.Graphic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2593" y="1909781"/>
                        <a:ext cx="3009749" cy="343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284790" y="920588"/>
            <a:ext cx="6396170" cy="364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Times New Roman" panose="02020603050405020304" charset="0"/>
                <a:cs typeface="Times New Roman" panose="02020603050405020304" charset="0"/>
              </a:rPr>
              <a:t>Xem</a:t>
            </a:r>
            <a:r>
              <a:rPr lang="en-US" sz="2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latin typeface="Times New Roman" panose="02020603050405020304" charset="0"/>
                <a:cs typeface="Times New Roman" panose="02020603050405020304" charset="0"/>
              </a:rPr>
              <a:t>trục</a:t>
            </a:r>
            <a:r>
              <a:rPr lang="en-US" sz="2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latin typeface="Times New Roman" panose="02020603050405020304" charset="0"/>
                <a:cs typeface="Times New Roman" panose="02020603050405020304" charset="0"/>
              </a:rPr>
              <a:t>nằm</a:t>
            </a:r>
            <a:r>
              <a:rPr lang="en-US" sz="2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latin typeface="Times New Roman" panose="02020603050405020304" charset="0"/>
                <a:cs typeface="Times New Roman" panose="02020603050405020304" charset="0"/>
              </a:rPr>
              <a:t>ngang</a:t>
            </a:r>
            <a:r>
              <a:rPr lang="en-US" sz="2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latin typeface="Times New Roman" panose="02020603050405020304" charset="0"/>
                <a:cs typeface="Times New Roman" panose="02020603050405020304" charset="0"/>
              </a:rPr>
              <a:t>dưới</a:t>
            </a:r>
            <a:r>
              <a:rPr lang="en-US" sz="2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sz="21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100" dirty="0" err="1">
                <a:latin typeface="Times New Roman" panose="02020603050405020304" charset="0"/>
                <a:cs typeface="Times New Roman" panose="02020603050405020304" charset="0"/>
              </a:rPr>
              <a:t>điền</a:t>
            </a:r>
            <a:r>
              <a:rPr lang="en-US" sz="2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2100" dirty="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100" dirty="0" err="1">
                <a:latin typeface="Times New Roman" panose="02020603050405020304" charset="0"/>
                <a:cs typeface="Times New Roman" panose="02020603050405020304" charset="0"/>
              </a:rPr>
              <a:t>bên</a:t>
            </a:r>
            <a:r>
              <a:rPr lang="en-US" sz="2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latin typeface="Times New Roman" panose="02020603050405020304" charset="0"/>
                <a:cs typeface="Times New Roman" panose="02020603050405020304" charset="0"/>
              </a:rPr>
              <a:t>phải</a:t>
            </a:r>
            <a:r>
              <a:rPr lang="en-US" sz="21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100" dirty="0" err="1">
                <a:latin typeface="Times New Roman" panose="02020603050405020304" charset="0"/>
                <a:cs typeface="Times New Roman" panose="02020603050405020304" charset="0"/>
              </a:rPr>
              <a:t>bên</a:t>
            </a:r>
            <a:r>
              <a:rPr lang="en-US" sz="2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latin typeface="Times New Roman" panose="02020603050405020304" charset="0"/>
                <a:cs typeface="Times New Roman" panose="02020603050405020304" charset="0"/>
              </a:rPr>
              <a:t>trái</a:t>
            </a:r>
            <a:r>
              <a:rPr lang="en-US" sz="21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100" dirty="0" err="1"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latin typeface="Times New Roman" panose="02020603050405020304" charset="0"/>
                <a:cs typeface="Times New Roman" panose="02020603050405020304" charset="0"/>
              </a:rPr>
              <a:t>hơn</a:t>
            </a:r>
            <a:r>
              <a:rPr lang="en-US" sz="21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100" dirty="0" err="1">
                <a:latin typeface="Times New Roman" panose="02020603050405020304" charset="0"/>
                <a:cs typeface="Times New Roman" panose="02020603050405020304" charset="0"/>
              </a:rPr>
              <a:t>nhỏ</a:t>
            </a:r>
            <a:r>
              <a:rPr lang="en-US" sz="2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latin typeface="Times New Roman" panose="02020603050405020304" charset="0"/>
                <a:cs typeface="Times New Roman" panose="02020603050405020304" charset="0"/>
              </a:rPr>
              <a:t>hơn</a:t>
            </a:r>
            <a:r>
              <a:rPr lang="en-US" sz="2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latin typeface="Times New Roman" panose="02020603050405020304" charset="0"/>
                <a:cs typeface="Times New Roman" panose="02020603050405020304" charset="0"/>
              </a:rPr>
              <a:t>hoặc</a:t>
            </a:r>
            <a:r>
              <a:rPr lang="en-US" sz="2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latin typeface="Times New Roman" panose="02020603050405020304" charset="0"/>
                <a:cs typeface="Times New Roman" panose="02020603050405020304" charset="0"/>
              </a:rPr>
              <a:t>dấu</a:t>
            </a:r>
            <a:r>
              <a:rPr lang="en-US" sz="2100" dirty="0">
                <a:latin typeface="Times New Roman" panose="02020603050405020304" charset="0"/>
                <a:cs typeface="Times New Roman" panose="02020603050405020304" charset="0"/>
              </a:rPr>
              <a:t> &lt; ; &gt; </a:t>
            </a:r>
            <a:r>
              <a:rPr lang="en-US" sz="2100" dirty="0" err="1"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2100" dirty="0">
                <a:latin typeface="Times New Roman" panose="02020603050405020304" charset="0"/>
                <a:cs typeface="Times New Roman" panose="02020603050405020304" charset="0"/>
              </a:rPr>
              <a:t> ô </a:t>
            </a:r>
            <a:r>
              <a:rPr lang="en-US" sz="2100" dirty="0" err="1">
                <a:latin typeface="Times New Roman" panose="02020603050405020304" charset="0"/>
                <a:cs typeface="Times New Roman" panose="02020603050405020304" charset="0"/>
              </a:rPr>
              <a:t>trống</a:t>
            </a:r>
            <a:r>
              <a:rPr lang="en-US" sz="2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latin typeface="Times New Roman" panose="02020603050405020304" charset="0"/>
                <a:cs typeface="Times New Roman" panose="02020603050405020304" charset="0"/>
              </a:rPr>
              <a:t>dưới</a:t>
            </a:r>
            <a:r>
              <a:rPr lang="en-US" sz="2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sz="2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2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latin typeface="Times New Roman" panose="02020603050405020304" charset="0"/>
                <a:cs typeface="Times New Roman" panose="02020603050405020304" charset="0"/>
              </a:rPr>
              <a:t>đúng</a:t>
            </a: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sz="21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1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514350" indent="-514350">
              <a:buAutoNum type="alphaLcParenR"/>
            </a:pPr>
            <a:r>
              <a:rPr lang="en-US" sz="2100" dirty="0" err="1" smtClean="0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 2 </a:t>
            </a:r>
            <a:r>
              <a:rPr lang="en-US" sz="2100" dirty="0" err="1" smtClean="0">
                <a:latin typeface="Times New Roman" panose="02020603050405020304" charset="0"/>
                <a:cs typeface="Times New Roman" panose="02020603050405020304" charset="0"/>
              </a:rPr>
              <a:t>nằm</a:t>
            </a: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latin typeface="Times New Roman" panose="02020603050405020304" charset="0"/>
                <a:cs typeface="Times New Roman" panose="02020603050405020304" charset="0"/>
              </a:rPr>
              <a:t>bên</a:t>
            </a: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latin typeface="Times New Roman" panose="02020603050405020304" charset="0"/>
                <a:cs typeface="Times New Roman" panose="02020603050405020304" charset="0"/>
              </a:rPr>
              <a:t>trái</a:t>
            </a: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 4 </a:t>
            </a:r>
            <a:r>
              <a:rPr lang="en-US" sz="2100" dirty="0" err="1" smtClean="0">
                <a:latin typeface="Times New Roman" panose="02020603050405020304" charset="0"/>
                <a:cs typeface="Times New Roman" panose="02020603050405020304" charset="0"/>
              </a:rPr>
              <a:t>nên</a:t>
            </a: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 2…...................4 </a:t>
            </a:r>
            <a:r>
              <a:rPr lang="en-US" sz="2100" dirty="0" err="1" smtClean="0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 2…4 hay 4…2.</a:t>
            </a:r>
            <a:endParaRPr lang="en-US" sz="21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514350" indent="-514350">
              <a:buAutoNum type="alphaLcParenR"/>
            </a:pPr>
            <a:r>
              <a:rPr lang="en-US" sz="2100" dirty="0" err="1" smtClean="0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 -3 </a:t>
            </a:r>
            <a:r>
              <a:rPr lang="en-US" sz="2100" dirty="0" err="1" smtClean="0">
                <a:latin typeface="Times New Roman" panose="02020603050405020304" charset="0"/>
                <a:cs typeface="Times New Roman" panose="02020603050405020304" charset="0"/>
              </a:rPr>
              <a:t>nằm</a:t>
            </a: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latin typeface="Times New Roman" panose="02020603050405020304" charset="0"/>
                <a:cs typeface="Times New Roman" panose="02020603050405020304" charset="0"/>
              </a:rPr>
              <a:t>bên</a:t>
            </a: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latin typeface="Times New Roman" panose="02020603050405020304" charset="0"/>
                <a:cs typeface="Times New Roman" panose="02020603050405020304" charset="0"/>
              </a:rPr>
              <a:t>trái</a:t>
            </a: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 -2 </a:t>
            </a:r>
            <a:r>
              <a:rPr lang="en-US" sz="2100" dirty="0" err="1" smtClean="0">
                <a:latin typeface="Times New Roman" panose="02020603050405020304" charset="0"/>
                <a:cs typeface="Times New Roman" panose="02020603050405020304" charset="0"/>
              </a:rPr>
              <a:t>nên</a:t>
            </a: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 -3………….-2 </a:t>
            </a:r>
            <a:r>
              <a:rPr lang="en-US" sz="2100" dirty="0" err="1" smtClean="0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 -3…-2 hay -2…-3.</a:t>
            </a:r>
            <a:endParaRPr lang="en-US" sz="21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514350" indent="-514350">
              <a:buAutoNum type="alphaLcParenR"/>
            </a:pPr>
            <a:r>
              <a:rPr lang="en-US" sz="2100" dirty="0" err="1" smtClean="0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 4 </a:t>
            </a:r>
            <a:r>
              <a:rPr lang="en-US" sz="2100" dirty="0" err="1" smtClean="0">
                <a:latin typeface="Times New Roman" panose="02020603050405020304" charset="0"/>
                <a:cs typeface="Times New Roman" panose="02020603050405020304" charset="0"/>
              </a:rPr>
              <a:t>nằm</a:t>
            </a: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latin typeface="Times New Roman" panose="02020603050405020304" charset="0"/>
                <a:cs typeface="Times New Roman" panose="02020603050405020304" charset="0"/>
              </a:rPr>
              <a:t>bên</a:t>
            </a: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latin typeface="Times New Roman" panose="02020603050405020304" charset="0"/>
                <a:cs typeface="Times New Roman" panose="02020603050405020304" charset="0"/>
              </a:rPr>
              <a:t>phải</a:t>
            </a: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 -1 </a:t>
            </a:r>
            <a:r>
              <a:rPr lang="en-US" sz="2100" dirty="0" err="1" smtClean="0">
                <a:latin typeface="Times New Roman" panose="02020603050405020304" charset="0"/>
                <a:cs typeface="Times New Roman" panose="02020603050405020304" charset="0"/>
              </a:rPr>
              <a:t>nên</a:t>
            </a: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 ta </a:t>
            </a:r>
            <a:r>
              <a:rPr lang="en-US" sz="2100" dirty="0" err="1" smtClean="0"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 4………….-1 hay -1…4.</a:t>
            </a:r>
            <a:endParaRPr lang="en-US" sz="21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514350" indent="-514350">
              <a:buAutoNum type="alphaLcParenR"/>
            </a:pPr>
            <a:endParaRPr lang="en-US" sz="21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3327" y="2525553"/>
            <a:ext cx="327406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&gt;</a:t>
            </a:r>
            <a:endParaRPr lang="en-US" sz="21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3086" y="3164734"/>
            <a:ext cx="327406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&gt;</a:t>
            </a:r>
            <a:endParaRPr lang="en-US" sz="21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9856" y="3790663"/>
            <a:ext cx="33337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&lt;</a:t>
            </a:r>
            <a:endParaRPr lang="en-US" sz="21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9180" y="2154030"/>
            <a:ext cx="105727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nhỏ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hơn</a:t>
            </a:r>
            <a:endParaRPr lang="en-US" sz="21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5906" y="2533172"/>
            <a:ext cx="33337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&lt;</a:t>
            </a:r>
            <a:endParaRPr lang="en-US" sz="21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95078" y="3171804"/>
            <a:ext cx="33337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&lt;</a:t>
            </a:r>
            <a:endParaRPr lang="en-US" sz="21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37159" y="2813606"/>
            <a:ext cx="105727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nhỏ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hơn</a:t>
            </a:r>
            <a:endParaRPr lang="en-US" sz="21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9478" y="3435329"/>
            <a:ext cx="107251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hơn</a:t>
            </a:r>
            <a:endParaRPr lang="en-US" sz="21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6" grpId="0"/>
      <p:bldP spid="8" grpId="0"/>
      <p:bldP spid="9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209" y="216"/>
            <a:ext cx="671252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2.Thứ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hợp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nguyên:</a:t>
            </a:r>
            <a:endParaRPr lang="en-US" sz="3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474445" y="1849799"/>
            <a:ext cx="4576161" cy="118023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Trên trục số điểm O là điểm gốc</a:t>
            </a:r>
            <a:endParaRPr lang="en-US" sz="21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20321" y="1313199"/>
            <a:ext cx="431945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smtClean="0">
                <a:solidFill>
                  <a:srgbClr val="FF33CC"/>
                </a:solidFill>
                <a:latin typeface="Times New Roman" panose="02020603050405020304" charset="0"/>
                <a:cs typeface="Times New Roman" panose="02020603050405020304" charset="0"/>
              </a:rPr>
              <a:t>O</a:t>
            </a:r>
            <a:endParaRPr lang="en-US" sz="1350" dirty="0">
              <a:solidFill>
                <a:srgbClr val="FF33CC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205750" y="1196228"/>
            <a:ext cx="4956464" cy="541734"/>
            <a:chOff x="825" y="3704"/>
            <a:chExt cx="4222" cy="563"/>
          </a:xfrm>
        </p:grpSpPr>
        <p:sp>
          <p:nvSpPr>
            <p:cNvPr id="30" name="Straight Connector 29"/>
            <p:cNvSpPr/>
            <p:nvPr/>
          </p:nvSpPr>
          <p:spPr>
            <a:xfrm>
              <a:off x="825" y="3792"/>
              <a:ext cx="4222" cy="6"/>
            </a:xfrm>
            <a:prstGeom prst="line">
              <a:avLst/>
            </a:prstGeom>
            <a:ln w="22225" cap="flat" cmpd="sng">
              <a:solidFill>
                <a:srgbClr val="6600FF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1" name="Straight Connector 30"/>
            <p:cNvSpPr/>
            <p:nvPr/>
          </p:nvSpPr>
          <p:spPr>
            <a:xfrm>
              <a:off x="2382" y="3717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" name="Straight Connector 31"/>
            <p:cNvSpPr/>
            <p:nvPr/>
          </p:nvSpPr>
          <p:spPr>
            <a:xfrm>
              <a:off x="3792" y="3704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" name="Straight Connector 32"/>
            <p:cNvSpPr/>
            <p:nvPr/>
          </p:nvSpPr>
          <p:spPr>
            <a:xfrm>
              <a:off x="1344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5" name="Straight Connector 34"/>
            <p:cNvSpPr/>
            <p:nvPr/>
          </p:nvSpPr>
          <p:spPr>
            <a:xfrm>
              <a:off x="2016" y="3721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" name="Straight Connector 35"/>
            <p:cNvSpPr/>
            <p:nvPr/>
          </p:nvSpPr>
          <p:spPr>
            <a:xfrm>
              <a:off x="3447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" name="Straight Connector 36"/>
            <p:cNvSpPr/>
            <p:nvPr/>
          </p:nvSpPr>
          <p:spPr>
            <a:xfrm>
              <a:off x="4142" y="3709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" name="Straight Connector 37"/>
            <p:cNvSpPr/>
            <p:nvPr/>
          </p:nvSpPr>
          <p:spPr>
            <a:xfrm>
              <a:off x="3102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" name="Straight Connector 38"/>
            <p:cNvSpPr/>
            <p:nvPr/>
          </p:nvSpPr>
          <p:spPr>
            <a:xfrm>
              <a:off x="2745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" name="Straight Connector 39"/>
            <p:cNvSpPr/>
            <p:nvPr/>
          </p:nvSpPr>
          <p:spPr>
            <a:xfrm>
              <a:off x="4495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" name="Straight Connector 40"/>
            <p:cNvSpPr/>
            <p:nvPr/>
          </p:nvSpPr>
          <p:spPr>
            <a:xfrm>
              <a:off x="1687" y="3718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" name="Text Box 119835"/>
            <p:cNvSpPr txBox="1"/>
            <p:nvPr/>
          </p:nvSpPr>
          <p:spPr>
            <a:xfrm>
              <a:off x="1850" y="3914"/>
              <a:ext cx="384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500">
                  <a:solidFill>
                    <a:srgbClr val="990099"/>
                  </a:solidFill>
                  <a:latin typeface="Times New Roman" panose="02020603050405020304" charset="0"/>
                  <a:cs typeface="Times New Roman" panose="02020603050405020304" charset="0"/>
                </a:rPr>
                <a:t>- 3</a:t>
              </a:r>
              <a:endParaRPr sz="1500">
                <a:solidFill>
                  <a:srgbClr val="990099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3" name="Text Box 119836"/>
            <p:cNvSpPr txBox="1"/>
            <p:nvPr/>
          </p:nvSpPr>
          <p:spPr>
            <a:xfrm>
              <a:off x="2993" y="3922"/>
              <a:ext cx="384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500">
                  <a:solidFill>
                    <a:srgbClr val="990099"/>
                  </a:solidFill>
                  <a:latin typeface="Times New Roman" panose="02020603050405020304" charset="0"/>
                  <a:cs typeface="Times New Roman" panose="02020603050405020304" charset="0"/>
                </a:rPr>
                <a:t>0</a:t>
              </a:r>
              <a:endParaRPr sz="1500">
                <a:solidFill>
                  <a:srgbClr val="990099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347" y="3903"/>
              <a:ext cx="1287" cy="364"/>
              <a:chOff x="2762" y="2186"/>
              <a:chExt cx="1287" cy="323"/>
            </a:xfrm>
          </p:grpSpPr>
          <p:sp>
            <p:nvSpPr>
              <p:cNvPr id="51" name="Text Box 119838"/>
              <p:cNvSpPr txBox="1"/>
              <p:nvPr/>
            </p:nvSpPr>
            <p:spPr>
              <a:xfrm>
                <a:off x="2762" y="2191"/>
                <a:ext cx="240" cy="2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1500">
                    <a:solidFill>
                      <a:srgbClr val="990099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1</a:t>
                </a:r>
                <a:endParaRPr sz="1500">
                  <a:solidFill>
                    <a:srgbClr val="990099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2" name="Text Box 119839"/>
              <p:cNvSpPr txBox="1"/>
              <p:nvPr/>
            </p:nvSpPr>
            <p:spPr>
              <a:xfrm>
                <a:off x="3120" y="2196"/>
                <a:ext cx="240" cy="3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1500">
                    <a:solidFill>
                      <a:srgbClr val="990099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2</a:t>
                </a:r>
                <a:endParaRPr sz="1500">
                  <a:solidFill>
                    <a:srgbClr val="990099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3" name="Text Box 119840"/>
              <p:cNvSpPr txBox="1"/>
              <p:nvPr/>
            </p:nvSpPr>
            <p:spPr>
              <a:xfrm>
                <a:off x="3478" y="2195"/>
                <a:ext cx="240" cy="2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1500">
                    <a:solidFill>
                      <a:srgbClr val="990099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3</a:t>
                </a:r>
                <a:endParaRPr sz="1500">
                  <a:solidFill>
                    <a:srgbClr val="990099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4" name="Text Box 119841"/>
              <p:cNvSpPr txBox="1"/>
              <p:nvPr/>
            </p:nvSpPr>
            <p:spPr>
              <a:xfrm>
                <a:off x="3809" y="2186"/>
                <a:ext cx="240" cy="2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1500">
                    <a:solidFill>
                      <a:srgbClr val="990099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4</a:t>
                </a:r>
                <a:endParaRPr sz="1500">
                  <a:solidFill>
                    <a:srgbClr val="990099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45" name="Text Box 119843"/>
            <p:cNvSpPr txBox="1"/>
            <p:nvPr/>
          </p:nvSpPr>
          <p:spPr>
            <a:xfrm>
              <a:off x="2562" y="3912"/>
              <a:ext cx="336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500">
                  <a:solidFill>
                    <a:srgbClr val="990099"/>
                  </a:solidFill>
                  <a:latin typeface="Times New Roman" panose="02020603050405020304" charset="0"/>
                  <a:cs typeface="Times New Roman" panose="02020603050405020304" charset="0"/>
                </a:rPr>
                <a:t>- 1</a:t>
              </a:r>
              <a:endParaRPr sz="1500">
                <a:solidFill>
                  <a:srgbClr val="990099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7" name="Text Box 119845"/>
            <p:cNvSpPr txBox="1"/>
            <p:nvPr/>
          </p:nvSpPr>
          <p:spPr>
            <a:xfrm>
              <a:off x="2208" y="3917"/>
              <a:ext cx="336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500">
                  <a:solidFill>
                    <a:srgbClr val="990099"/>
                  </a:solidFill>
                  <a:latin typeface="Times New Roman" panose="02020603050405020304" charset="0"/>
                  <a:cs typeface="Times New Roman" panose="02020603050405020304" charset="0"/>
                </a:rPr>
                <a:t>- 2</a:t>
              </a:r>
              <a:endParaRPr sz="1500">
                <a:solidFill>
                  <a:srgbClr val="990099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8" name="Text Box 119846"/>
            <p:cNvSpPr txBox="1"/>
            <p:nvPr/>
          </p:nvSpPr>
          <p:spPr>
            <a:xfrm>
              <a:off x="1485" y="3922"/>
              <a:ext cx="400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500">
                  <a:solidFill>
                    <a:srgbClr val="990099"/>
                  </a:solidFill>
                  <a:latin typeface="Times New Roman" panose="02020603050405020304" charset="0"/>
                  <a:cs typeface="Times New Roman" panose="02020603050405020304" charset="0"/>
                </a:rPr>
                <a:t>- 4</a:t>
              </a:r>
              <a:endParaRPr sz="1500">
                <a:solidFill>
                  <a:srgbClr val="990099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11795" y="2961224"/>
            <a:ext cx="7876894" cy="1383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Chiều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trái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sang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phải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chiều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dương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;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chiều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ngược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chiều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âm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100" dirty="0" smtClean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1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biểu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diễn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a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gọi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a.</a:t>
            </a:r>
            <a:endParaRPr lang="en-US" sz="2100" dirty="0" smtClean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+) Cho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hai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a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b.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trục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nếu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a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nằm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trước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b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thì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a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nhỏ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hơn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b,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kí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hiệu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a &lt; b.</a:t>
            </a:r>
            <a:endParaRPr lang="en-US" sz="2100" dirty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660" y="530216"/>
            <a:ext cx="163505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a.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Trục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số:</a:t>
            </a:r>
            <a:endParaRPr lang="en-US" sz="2100" dirty="0" err="1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31462" y="3613778"/>
            <a:ext cx="347195" cy="341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spcCol="0" rtlCol="0" anchor="ctr"/>
          <a:lstStyle/>
          <a:p>
            <a:pPr algn="ctr"/>
            <a:r>
              <a:rPr lang="en-US" sz="135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sz="135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28380" y="3278761"/>
            <a:ext cx="347195" cy="341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spcCol="0" rtlCol="0" anchor="ctr"/>
          <a:lstStyle/>
          <a:p>
            <a:pPr algn="ctr"/>
            <a:r>
              <a:rPr lang="en-US" sz="135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135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23365" y="2961224"/>
            <a:ext cx="347195" cy="341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spcCol="0" rtlCol="0" anchor="ctr"/>
          <a:lstStyle/>
          <a:p>
            <a:pPr algn="ctr"/>
            <a:r>
              <a:rPr lang="en-US" sz="1350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35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" y="0"/>
            <a:ext cx="8974183" cy="4957154"/>
          </a:xfrm>
        </p:spPr>
      </p:pic>
      <p:sp>
        <p:nvSpPr>
          <p:cNvPr id="5" name="Right Arrow 4"/>
          <p:cNvSpPr/>
          <p:nvPr/>
        </p:nvSpPr>
        <p:spPr>
          <a:xfrm>
            <a:off x="5214841" y="1420100"/>
            <a:ext cx="520023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133702" y="3415271"/>
            <a:ext cx="536489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Snip and Round Single Corner Rectangle 6"/>
          <p:cNvSpPr/>
          <p:nvPr/>
        </p:nvSpPr>
        <p:spPr>
          <a:xfrm>
            <a:off x="5942364" y="836338"/>
            <a:ext cx="2091294" cy="1534571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trục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âm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nằm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trước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0</a:t>
            </a:r>
            <a:endParaRPr lang="en-US" sz="2100" dirty="0" smtClean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-1 &lt; 0 &lt; 1</a:t>
            </a:r>
            <a:endParaRPr lang="en-US" sz="2100" dirty="0" smtClean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Snip and Round Single Corner Rectangle 8"/>
          <p:cNvSpPr/>
          <p:nvPr/>
        </p:nvSpPr>
        <p:spPr>
          <a:xfrm>
            <a:off x="6181997" y="3085846"/>
            <a:ext cx="1538152" cy="1022325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-12 &gt; -15</a:t>
            </a:r>
            <a:endParaRPr lang="en-US" sz="2100" dirty="0" smtClean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9649" y="836338"/>
            <a:ext cx="796972" cy="33784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spcCol="0" rtlCol="0" anchor="ctr"/>
          <a:lstStyle/>
          <a:p>
            <a:pPr algn="ctr"/>
            <a:r>
              <a:rPr lang="en-US" sz="2175" b="1" dirty="0" smtClean="0">
                <a:latin typeface="Times New Roman" panose="02020603050405020304" charset="0"/>
                <a:cs typeface="Times New Roman" panose="02020603050405020304" charset="0"/>
              </a:rPr>
              <a:t>HĐ3</a:t>
            </a:r>
            <a:endParaRPr lang="en-US" sz="2175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5337" y="2708015"/>
            <a:ext cx="796972" cy="33784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spcCol="0" rtlCol="0" anchor="ctr"/>
          <a:lstStyle/>
          <a:p>
            <a:pPr algn="ctr"/>
            <a:r>
              <a:rPr lang="en-US" sz="2175" b="1" dirty="0" smtClean="0">
                <a:latin typeface="Times New Roman" panose="02020603050405020304" charset="0"/>
                <a:cs typeface="Times New Roman" panose="02020603050405020304" charset="0"/>
              </a:rPr>
              <a:t>HĐ4</a:t>
            </a:r>
            <a:endParaRPr lang="en-US" sz="2175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6244" y="818711"/>
            <a:ext cx="3746126" cy="159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trục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âm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nằm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trước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hay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nằm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sau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gốc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O? Từ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đó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hãy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sắp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xếp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ba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0;1;</a:t>
            </a:r>
            <a:endParaRPr lang="en-US" sz="21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-1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thứ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nhỏ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1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135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4125" y="2672080"/>
            <a:ext cx="396049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Quan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sát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trục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(H.3.6) ta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thấy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sz="21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    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3 &lt; 5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nhưng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-3 &gt; -5</a:t>
            </a:r>
            <a:endParaRPr lang="en-US" sz="21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21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4&gt;1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nhưng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-4 &lt; -1</a:t>
            </a:r>
            <a:endParaRPr lang="en-US" sz="21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Theo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thì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hai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-12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-15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hơn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1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4753841" y="114300"/>
            <a:ext cx="3143250" cy="120015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6464" y="282415"/>
            <a:ext cx="2738005" cy="122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Chim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cánh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cụt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học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bài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3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1350" dirty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>
            <a:fillRect/>
          </a:stretch>
        </p:blipFill>
        <p:spPr>
          <a:xfrm>
            <a:off x="-76200" y="706120"/>
            <a:ext cx="8970010" cy="438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"/>
          </p:cNvPr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4" t="14747" r="13232" b="17374"/>
          <a:stretch>
            <a:fillRect/>
          </a:stretch>
        </p:blipFill>
        <p:spPr>
          <a:xfrm>
            <a:off x="6609284" y="3922569"/>
            <a:ext cx="1391717" cy="122093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72719" y="421404"/>
            <a:ext cx="5368835" cy="20210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47039" y="2983329"/>
            <a:ext cx="3923233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>
            <a:fillRect/>
          </a:stretch>
        </p:blipFill>
        <p:spPr>
          <a:xfrm>
            <a:off x="-91440" y="1614477"/>
            <a:ext cx="2817920" cy="19067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16015" y="587273"/>
            <a:ext cx="4882244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u="sng" dirty="0" err="1" smtClean="0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2100" u="sng" dirty="0" smtClean="0">
                <a:latin typeface="Times New Roman" panose="02020603050405020304" charset="0"/>
                <a:cs typeface="Times New Roman" panose="02020603050405020304" charset="0"/>
              </a:rPr>
              <a:t> 1</a:t>
            </a: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.Hãy </a:t>
            </a:r>
            <a:r>
              <a:rPr lang="en-US" sz="2100" dirty="0" err="1">
                <a:latin typeface="Times New Roman" panose="02020603050405020304" charset="0"/>
                <a:cs typeface="Times New Roman" panose="02020603050405020304" charset="0"/>
              </a:rPr>
              <a:t>hoàn</a:t>
            </a:r>
            <a:r>
              <a:rPr lang="en-US" sz="2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latin typeface="Times New Roman" panose="02020603050405020304" charset="0"/>
                <a:cs typeface="Times New Roman" panose="02020603050405020304" charset="0"/>
              </a:rPr>
              <a:t>thành</a:t>
            </a:r>
            <a:r>
              <a:rPr lang="en-US" sz="2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2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2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>
                <a:latin typeface="Times New Roman" panose="02020603050405020304" charset="0"/>
                <a:cs typeface="Times New Roman" panose="02020603050405020304" charset="0"/>
              </a:rPr>
              <a:t>sau</a:t>
            </a:r>
            <a:r>
              <a:rPr lang="en-US" sz="210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sz="21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latin typeface="Times New Roman" panose="02020603050405020304" charset="0"/>
                <a:cs typeface="Times New Roman" panose="02020603050405020304" charset="0"/>
              </a:rPr>
              <a:t>Điền</a:t>
            </a: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latin typeface="Times New Roman" panose="02020603050405020304" charset="0"/>
                <a:cs typeface="Times New Roman" panose="02020603050405020304" charset="0"/>
              </a:rPr>
              <a:t>chỗ</a:t>
            </a: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latin typeface="Times New Roman" panose="02020603050405020304" charset="0"/>
                <a:cs typeface="Times New Roman" panose="02020603050405020304" charset="0"/>
              </a:rPr>
              <a:t>trống</a:t>
            </a:r>
            <a:r>
              <a:rPr lang="en-US" sz="2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latin typeface="Times New Roman" panose="02020603050405020304" charset="0"/>
                <a:cs typeface="Times New Roman" panose="02020603050405020304" charset="0"/>
              </a:rPr>
              <a:t>sau</a:t>
            </a: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sz="21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514350" indent="-514350">
              <a:buAutoNum type="alphaLcParenR"/>
            </a:pP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-5 </a:t>
            </a:r>
            <a:r>
              <a:rPr lang="en-US" sz="2100" dirty="0" err="1" smtClean="0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…, 12 </a:t>
            </a:r>
            <a:r>
              <a:rPr lang="en-US" sz="2100" dirty="0" err="1" smtClean="0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… </a:t>
            </a:r>
            <a:r>
              <a:rPr lang="en-US" sz="2100" dirty="0" err="1" smtClean="0">
                <a:latin typeface="Times New Roman" panose="02020603050405020304" charset="0"/>
                <a:cs typeface="Times New Roman" panose="02020603050405020304" charset="0"/>
              </a:rPr>
              <a:t>nên</a:t>
            </a: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 -5….12.</a:t>
            </a:r>
            <a:endParaRPr lang="en-US" sz="21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514350" indent="-514350">
              <a:buAutoNum type="alphaLcParenR"/>
            </a:pPr>
            <a:r>
              <a:rPr lang="en-US" sz="2100" dirty="0" err="1" smtClean="0">
                <a:latin typeface="Times New Roman" panose="02020603050405020304" charset="0"/>
                <a:cs typeface="Times New Roman" panose="02020603050405020304" charset="0"/>
              </a:rPr>
              <a:t>Vì</a:t>
            </a: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 35…50 </a:t>
            </a:r>
            <a:r>
              <a:rPr lang="en-US" sz="2100" dirty="0" err="1" smtClean="0">
                <a:latin typeface="Times New Roman" panose="02020603050405020304" charset="0"/>
                <a:cs typeface="Times New Roman" panose="02020603050405020304" charset="0"/>
              </a:rPr>
              <a:t>nên</a:t>
            </a:r>
            <a:r>
              <a:rPr lang="en-US" sz="2100" dirty="0" smtClean="0">
                <a:latin typeface="Times New Roman" panose="02020603050405020304" charset="0"/>
                <a:cs typeface="Times New Roman" panose="02020603050405020304" charset="0"/>
              </a:rPr>
              <a:t> -35…-50.</a:t>
            </a:r>
            <a:endParaRPr lang="en-US" sz="21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400" dirty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4429" y="2983329"/>
            <a:ext cx="4070713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a) -5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âm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12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dương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-5 &lt; 12.</a:t>
            </a:r>
            <a:endParaRPr lang="en-US" sz="24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b)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Vì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35 &lt; 50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-35 &gt; -50.</a:t>
            </a:r>
            <a:endParaRPr lang="en-US" sz="24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"/>
          </p:cNvPr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4" t="14747" r="13232" b="17374"/>
          <a:stretch>
            <a:fillRect/>
          </a:stretch>
        </p:blipFill>
        <p:spPr>
          <a:xfrm>
            <a:off x="6609284" y="3922569"/>
            <a:ext cx="1391717" cy="122093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72719" y="421405"/>
            <a:ext cx="5368835" cy="1293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21710" y="2378075"/>
            <a:ext cx="4619625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>
            <a:fillRect/>
          </a:stretch>
        </p:blipFill>
        <p:spPr>
          <a:xfrm>
            <a:off x="-91440" y="1614477"/>
            <a:ext cx="2817920" cy="19067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16015" y="587273"/>
            <a:ext cx="488224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Bài 2.</a:t>
            </a:r>
            <a:r>
              <a:rPr kumimoji="0" lang="en-US" sz="24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400" b="0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kumimoji="0" lang="en-US" sz="2400" b="0" i="0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Luyện</a:t>
            </a:r>
            <a:r>
              <a:rPr kumimoji="0" lang="en-US" sz="2400" b="0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400" b="0" i="0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kumimoji="0" lang="en-US" sz="2400" b="0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3a) </a:t>
            </a:r>
            <a:endParaRPr kumimoji="0" lang="en-US" sz="2400" b="0" i="0" u="sng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aseline="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aseline="0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Sắp</a:t>
            </a:r>
            <a:r>
              <a:rPr lang="en-US" sz="2400" baseline="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aseline="0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xếp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sau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thứ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tăng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dần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: 2; -4; 0; 5; -22; -3; 9.</a:t>
            </a:r>
            <a:endParaRPr kumimoji="0" lang="en-US" sz="24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4740" y="2403475"/>
            <a:ext cx="47764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sắp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xếp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thứ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tăng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dần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; -11; -4; -3; 0; 2; 5; 9.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"/>
          </p:cNvPr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4" t="14747" r="13232" b="17374"/>
          <a:stretch>
            <a:fillRect/>
          </a:stretch>
        </p:blipFill>
        <p:spPr>
          <a:xfrm>
            <a:off x="6609284" y="3922569"/>
            <a:ext cx="1391717" cy="122093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72719" y="421404"/>
            <a:ext cx="5368835" cy="20210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47039" y="2983329"/>
            <a:ext cx="3923233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>
            <a:fillRect/>
          </a:stretch>
        </p:blipFill>
        <p:spPr>
          <a:xfrm>
            <a:off x="-91440" y="1614477"/>
            <a:ext cx="2817920" cy="19067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18757" y="716339"/>
            <a:ext cx="5269036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u="sng" dirty="0" err="1" smtClean="0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2100" u="sng" dirty="0" smtClean="0">
                <a:latin typeface="Times New Roman" panose="02020603050405020304" charset="0"/>
                <a:cs typeface="Times New Roman" panose="02020603050405020304" charset="0"/>
              </a:rPr>
              <a:t> 3 </a:t>
            </a:r>
            <a:r>
              <a:rPr lang="en-US" sz="2100" u="sng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sz="2100" u="sng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Luyện</a:t>
            </a:r>
            <a:r>
              <a:rPr lang="en-US" sz="2100" u="sng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u="sng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2100" u="sng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3 b)</a:t>
            </a:r>
            <a:endParaRPr lang="en-US" sz="2100" u="sng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                 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hơn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-1?</a:t>
            </a:r>
            <a:endParaRPr lang="en-US" sz="2400" dirty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0225" y="3213735"/>
            <a:ext cx="1558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0; 1; 2</a:t>
            </a:r>
            <a:endParaRPr lang="en-US" sz="2400" dirty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0094" y="-111538"/>
            <a:ext cx="26416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spAutoFit/>
          </a:bodyPr>
          <a:lstStyle/>
          <a:p>
            <a:endParaRPr lang="en-US" sz="135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429760" y="1049655"/>
          <a:ext cx="199263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5" imgW="1205865" imgH="254000" progId="Equation.DSMT4">
                  <p:embed/>
                </p:oleObj>
              </mc:Choice>
              <mc:Fallback>
                <p:oleObj name="Equation" r:id="rId5" imgW="1205865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760" y="1049655"/>
                        <a:ext cx="199263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7700" y="1123950"/>
            <a:ext cx="78486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Tiết 25 + 26: Bài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13: </a:t>
            </a:r>
            <a:endParaRPr lang="en-US" sz="4000" b="1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hợp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endParaRPr lang="en-US" sz="4000" b="1" dirty="0" err="1" smtClean="0">
              <a:solidFill>
                <a:srgbClr val="00B05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85750"/>
            <a:ext cx="488886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Chương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III: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endParaRPr lang="en-US" sz="4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0" y="121760"/>
            <a:ext cx="8085666" cy="5502197"/>
          </a:xfrm>
        </p:spPr>
      </p:pic>
      <p:sp>
        <p:nvSpPr>
          <p:cNvPr id="5" name="TextBox 4"/>
          <p:cNvSpPr txBox="1"/>
          <p:nvPr/>
        </p:nvSpPr>
        <p:spPr>
          <a:xfrm>
            <a:off x="1116874" y="705394"/>
            <a:ext cx="6505303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VẬN DỤNG 2</a:t>
            </a:r>
            <a:endParaRPr lang="en-US" sz="30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Nhiệt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độ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trung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bình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tháng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giêng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ba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thành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phố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nước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Nga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ghi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bảng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bên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1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1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1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1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1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1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1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Hãy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sắp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xếp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ba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thành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phố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thứ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giảm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dần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nhiệt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độ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 Theo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thời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nơi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lạnh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hơn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1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16875" y="2090750"/>
          <a:ext cx="658368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3440"/>
                <a:gridCol w="1920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1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phố</a:t>
                      </a:r>
                      <a:endParaRPr lang="en-US" sz="2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1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endParaRPr lang="en-US" sz="2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rgbClr val="002060"/>
                          </a:solidFill>
                        </a:rPr>
                        <a:t>Moscow</a:t>
                      </a:r>
                      <a:r>
                        <a:rPr lang="en-US" sz="2100" baseline="0" dirty="0" smtClean="0">
                          <a:solidFill>
                            <a:srgbClr val="002060"/>
                          </a:solidFill>
                        </a:rPr>
                        <a:t> ( Ma-</a:t>
                      </a:r>
                      <a:r>
                        <a:rPr lang="en-US" sz="2100" baseline="0" dirty="0" err="1" smtClean="0">
                          <a:solidFill>
                            <a:srgbClr val="002060"/>
                          </a:solidFill>
                        </a:rPr>
                        <a:t>xcơ</a:t>
                      </a:r>
                      <a:r>
                        <a:rPr lang="en-US" sz="2100" baseline="0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en-US" sz="2100" baseline="0" dirty="0" err="1" smtClean="0">
                          <a:solidFill>
                            <a:srgbClr val="002060"/>
                          </a:solidFill>
                        </a:rPr>
                        <a:t>va</a:t>
                      </a:r>
                      <a:r>
                        <a:rPr lang="en-US" sz="2100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n-US" sz="21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rgbClr val="002060"/>
                          </a:solidFill>
                        </a:rPr>
                        <a:t>-9</a:t>
                      </a:r>
                      <a:r>
                        <a:rPr lang="en-US" sz="2100" baseline="30000" dirty="0" smtClean="0">
                          <a:solidFill>
                            <a:srgbClr val="002060"/>
                          </a:solidFill>
                        </a:rPr>
                        <a:t>0 </a:t>
                      </a:r>
                      <a:r>
                        <a:rPr lang="en-US" sz="2100" baseline="0" dirty="0" smtClean="0">
                          <a:solidFill>
                            <a:srgbClr val="002060"/>
                          </a:solidFill>
                        </a:rPr>
                        <a:t>C</a:t>
                      </a:r>
                      <a:endParaRPr lang="en-US" sz="21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Saint </a:t>
                      </a:r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Peterburg</a:t>
                      </a:r>
                      <a:r>
                        <a:rPr lang="en-US" sz="21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1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en-US" sz="21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baseline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Pê</a:t>
                      </a:r>
                      <a:r>
                        <a:rPr lang="en-US" sz="2100" baseline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téc- bua</a:t>
                      </a:r>
                      <a:r>
                        <a:rPr lang="en-US" sz="21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</a:t>
                      </a:r>
                      <a:r>
                        <a:rPr lang="en-US" sz="2100" baseline="30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1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endParaRPr lang="en-US" sz="2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Vladivostock</a:t>
                      </a:r>
                      <a:r>
                        <a:rPr lang="en-US" sz="21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1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Vơ</a:t>
                      </a:r>
                      <a:r>
                        <a:rPr lang="en-US" sz="21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la- </a:t>
                      </a:r>
                      <a:r>
                        <a:rPr lang="en-US" sz="21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1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1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</a:t>
                      </a:r>
                      <a:r>
                        <a:rPr lang="en-US" sz="21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1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xtốc</a:t>
                      </a:r>
                      <a:r>
                        <a:rPr lang="en-US" sz="21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</a:t>
                      </a:r>
                      <a:r>
                        <a:rPr lang="en-US" sz="2100" baseline="30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1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endParaRPr lang="en-US" sz="2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ame Side Corner Rectangle 4"/>
          <p:cNvSpPr/>
          <p:nvPr/>
        </p:nvSpPr>
        <p:spPr>
          <a:xfrm>
            <a:off x="433070" y="2800350"/>
            <a:ext cx="8227695" cy="1850390"/>
          </a:xfrm>
          <a:prstGeom prst="snip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+) </a:t>
            </a:r>
            <a:r>
              <a:rPr lang="en-US" sz="27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Sắp</a:t>
            </a:r>
            <a:r>
              <a:rPr lang="en-US" sz="27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xếp</a:t>
            </a:r>
            <a:r>
              <a:rPr lang="en-US" sz="27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ba</a:t>
            </a:r>
            <a:r>
              <a:rPr lang="en-US" sz="27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thành</a:t>
            </a:r>
            <a:r>
              <a:rPr lang="en-US" sz="27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phố</a:t>
            </a:r>
            <a:r>
              <a:rPr lang="en-US" sz="27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27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sz="27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thứ</a:t>
            </a:r>
            <a:r>
              <a:rPr lang="en-US" sz="27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27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giảm</a:t>
            </a:r>
            <a:r>
              <a:rPr lang="en-US" sz="27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dần</a:t>
            </a:r>
            <a:r>
              <a:rPr lang="en-US" sz="27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27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nhiệt</a:t>
            </a:r>
            <a:r>
              <a:rPr lang="en-US" sz="27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độ</a:t>
            </a:r>
            <a:r>
              <a:rPr lang="en-US" sz="27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Saint </a:t>
            </a:r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Peterbufg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Moscow, Vladivostok.</a:t>
            </a:r>
            <a:endParaRPr lang="en-US" sz="27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7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+) </a:t>
            </a:r>
            <a:r>
              <a:rPr lang="en-US" sz="27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Thời</a:t>
            </a:r>
            <a:r>
              <a:rPr lang="en-US" sz="27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sz="27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Vladivostok </a:t>
            </a:r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lạnh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hơn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cả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7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048000" y="57150"/>
            <a:ext cx="233426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VẬN DỤNG 2</a:t>
            </a:r>
            <a:endParaRPr lang="en-US" sz="280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1000" y="514351"/>
          <a:ext cx="822960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9300"/>
                <a:gridCol w="2400300"/>
              </a:tblGrid>
              <a:tr h="457200">
                <a:tc>
                  <a:txBody>
                    <a:bodyPr/>
                    <a:p>
                      <a:pPr algn="ctr"/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phố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Moscow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( Ma-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xcow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va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n-US" sz="24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-9</a:t>
                      </a:r>
                      <a:r>
                        <a:rPr lang="en-US" sz="2400" baseline="30000" dirty="0" smtClean="0">
                          <a:solidFill>
                            <a:srgbClr val="002060"/>
                          </a:solidFill>
                        </a:rPr>
                        <a:t>0 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C</a:t>
                      </a:r>
                      <a:endParaRPr lang="en-US" sz="24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Saint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Peterburg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Pê</a:t>
                      </a:r>
                      <a:r>
                        <a:rPr lang="en-US" sz="2400" baseline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téc- bua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</a:t>
                      </a:r>
                      <a:r>
                        <a:rPr lang="en-US" sz="2400" baseline="30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/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Vladivostock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Vơ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la-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xtốc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</a:t>
                      </a:r>
                      <a:r>
                        <a:rPr lang="en-US" sz="2400" baseline="30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0" y="121760"/>
            <a:ext cx="8085666" cy="5502197"/>
          </a:xfrm>
        </p:spPr>
      </p:pic>
      <p:sp>
        <p:nvSpPr>
          <p:cNvPr id="3" name="TextBox 2"/>
          <p:cNvSpPr txBox="1"/>
          <p:nvPr/>
        </p:nvSpPr>
        <p:spPr>
          <a:xfrm flipH="1">
            <a:off x="1219289" y="514536"/>
            <a:ext cx="612321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TRANH LUẬN</a:t>
            </a:r>
            <a:endParaRPr lang="en-US" sz="30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21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Giả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sử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kiến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bò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sợi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dây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giống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trục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).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Nếu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nó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4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đơn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vị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chiều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dương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ta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nói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kiến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bò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4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đơn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vị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;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nếu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nó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4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đơn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vị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chiều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âm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ta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nói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kiến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bò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-4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đơn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vị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1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514350" indent="-514350" algn="just">
              <a:buAutoNum type="alphaLcParenR"/>
            </a:pPr>
            <a:r>
              <a:rPr lang="en-US" sz="21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1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hiểu</a:t>
            </a:r>
            <a:r>
              <a:rPr lang="en-US" sz="21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thế</a:t>
            </a:r>
            <a:r>
              <a:rPr lang="en-US" sz="21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21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nếu</a:t>
            </a:r>
            <a:r>
              <a:rPr lang="en-US" sz="21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nói</a:t>
            </a:r>
            <a:r>
              <a:rPr lang="en-US" sz="21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“</a:t>
            </a:r>
            <a:r>
              <a:rPr lang="en-US" sz="21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Kiến</a:t>
            </a:r>
            <a:r>
              <a:rPr lang="en-US" sz="21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A </a:t>
            </a:r>
            <a:r>
              <a:rPr lang="en-US" sz="21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bò</a:t>
            </a:r>
            <a:r>
              <a:rPr lang="en-US" sz="21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1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12 </a:t>
            </a:r>
            <a:r>
              <a:rPr lang="en-US" sz="21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đơn</a:t>
            </a:r>
            <a:r>
              <a:rPr lang="en-US" sz="21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vị</a:t>
            </a:r>
            <a:r>
              <a:rPr lang="en-US" sz="21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” </a:t>
            </a:r>
            <a:r>
              <a:rPr lang="en-US" sz="21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1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“</a:t>
            </a:r>
            <a:r>
              <a:rPr lang="en-US" sz="21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Kiến</a:t>
            </a:r>
            <a:r>
              <a:rPr lang="en-US" sz="21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b </a:t>
            </a:r>
            <a:r>
              <a:rPr lang="en-US" sz="21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bò</a:t>
            </a:r>
            <a:r>
              <a:rPr lang="en-US" sz="21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1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-15 </a:t>
            </a:r>
            <a:r>
              <a:rPr lang="en-US" sz="21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đơn</a:t>
            </a:r>
            <a:r>
              <a:rPr lang="en-US" sz="21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vị</a:t>
            </a:r>
            <a:r>
              <a:rPr lang="en-US" sz="21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”?</a:t>
            </a:r>
            <a:endParaRPr lang="en-US" sz="21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514350" indent="-514350" algn="just">
              <a:buAutoNum type="alphaLcParenR"/>
            </a:pP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nhận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xét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rằng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12&gt; -15, An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kết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luận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Kiến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A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bò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quãng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đường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dài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hơn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kiến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B”.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đồng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ý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An 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100" dirty="0" smtClean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100" dirty="0" smtClean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0" y="121760"/>
            <a:ext cx="8085666" cy="5502197"/>
          </a:xfrm>
        </p:spPr>
      </p:pic>
      <p:sp>
        <p:nvSpPr>
          <p:cNvPr id="3" name="TextBox 2"/>
          <p:cNvSpPr txBox="1"/>
          <p:nvPr/>
        </p:nvSpPr>
        <p:spPr>
          <a:xfrm flipH="1">
            <a:off x="1214844" y="514536"/>
            <a:ext cx="6123215" cy="87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 LUẬN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1773555" y="1528445"/>
            <a:ext cx="5561330" cy="2792095"/>
          </a:xfrm>
          <a:prstGeom prst="snip2Same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a)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Kiến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bò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12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đơn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vị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nghĩa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bò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12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đơn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vị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chiều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dương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4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Kiến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B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bò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-15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đơn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vị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nghĩa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bò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15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đơn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vị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chiều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âm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4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b)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đồng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ý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ý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kiến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An.</a:t>
            </a:r>
            <a:endParaRPr lang="en-US" sz="24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514350" indent="-514350" algn="ctr">
              <a:buAutoNum type="alphaLcParenR"/>
            </a:pPr>
            <a:endParaRPr lang="en-US" sz="24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1250" y="619125"/>
            <a:ext cx="4714875" cy="7540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charset="0"/>
                <a:cs typeface="Times New Roman" panose="02020603050405020304" charset="0"/>
              </a:rPr>
              <a:t>HƯỚNG DẪN VỀ NHÀ</a:t>
            </a:r>
            <a:endParaRPr lang="en-US" sz="3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938" y="1694081"/>
            <a:ext cx="74930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buFontTx/>
              <a:buNone/>
            </a:pPr>
            <a:r>
              <a:rPr lang="en-US" sz="225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-Ôn</a:t>
            </a:r>
            <a:r>
              <a:rPr lang="en-US" sz="225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5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225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5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kiến</a:t>
            </a:r>
            <a:r>
              <a:rPr lang="en-US" sz="225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5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thức</a:t>
            </a:r>
            <a:r>
              <a:rPr lang="en-US" sz="225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5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225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5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25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5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lang="en-US" sz="225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25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thứ</a:t>
            </a:r>
            <a:r>
              <a:rPr lang="en-US" sz="225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5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225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5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25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5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225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5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hợp</a:t>
            </a:r>
            <a:r>
              <a:rPr lang="en-US" sz="225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5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25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5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25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5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lang="en-US" sz="225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25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20000"/>
              </a:lnSpc>
              <a:buFontTx/>
              <a:buNone/>
            </a:pPr>
            <a:r>
              <a:rPr lang="en-US" sz="225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-Làm</a:t>
            </a:r>
            <a:r>
              <a:rPr lang="en-US" sz="225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5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225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5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225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3.3 </a:t>
            </a:r>
            <a:r>
              <a:rPr lang="en-US" sz="225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225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3.8/SGK/61.</a:t>
            </a:r>
            <a:endParaRPr lang="en-US" sz="225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20000"/>
              </a:lnSpc>
            </a:pPr>
            <a:r>
              <a:rPr lang="en-US" sz="225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-Đọc</a:t>
            </a:r>
            <a:r>
              <a:rPr lang="en-US" sz="225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5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trước</a:t>
            </a:r>
            <a:r>
              <a:rPr lang="en-US" sz="225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5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225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14: </a:t>
            </a:r>
            <a:r>
              <a:rPr lang="en-US" sz="225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Phép</a:t>
            </a:r>
            <a:r>
              <a:rPr lang="en-US" sz="225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5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cộng</a:t>
            </a:r>
            <a:r>
              <a:rPr lang="en-US" sz="225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5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25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5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phép</a:t>
            </a:r>
            <a:r>
              <a:rPr lang="en-US" sz="225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5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trừ</a:t>
            </a:r>
            <a:r>
              <a:rPr lang="en-US" sz="225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5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25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5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lang="en-US" sz="225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25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Alternate Process 1"/>
          <p:cNvSpPr/>
          <p:nvPr/>
        </p:nvSpPr>
        <p:spPr>
          <a:xfrm>
            <a:off x="561974" y="361950"/>
            <a:ext cx="5076825" cy="4572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quen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âm</a:t>
            </a:r>
            <a:endParaRPr lang="en-US" sz="28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457200" y="990600"/>
            <a:ext cx="685800" cy="457200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HĐ1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3069" y="971550"/>
            <a:ext cx="7652331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-3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“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3”.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Tương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hãy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bản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đồ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thời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H 3.1, H3.2?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57200" y="1925657"/>
            <a:ext cx="685800" cy="457200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HĐ2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20621" y="1905803"/>
            <a:ext cx="4570579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Bằng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sử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dụng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dấu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“-”,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hãy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nói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3.3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1885950"/>
            <a:ext cx="231457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/>
          <p:nvPr/>
        </p:nvSpPr>
        <p:spPr>
          <a:xfrm>
            <a:off x="1029335" y="3333750"/>
            <a:ext cx="21710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-65 mét</a:t>
            </a:r>
            <a:endParaRPr lang="en-US" sz="2400"/>
          </a:p>
          <a:p>
            <a:r>
              <a:rPr lang="en-US" sz="2400"/>
              <a:t>-30 mét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 animBg="1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95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otched Right Arrow 1"/>
          <p:cNvSpPr/>
          <p:nvPr/>
        </p:nvSpPr>
        <p:spPr>
          <a:xfrm>
            <a:off x="0" y="2443734"/>
            <a:ext cx="8641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ular Callout 2"/>
          <p:cNvSpPr/>
          <p:nvPr/>
        </p:nvSpPr>
        <p:spPr>
          <a:xfrm>
            <a:off x="990600" y="1428750"/>
            <a:ext cx="7552563" cy="2514600"/>
          </a:xfrm>
          <a:prstGeom prst="wedgeRect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 Các số tự nhiên (khác 0) 1; 2; 3; 4 ...còn được gọi là các số nguyên </a:t>
            </a:r>
            <a:r>
              <a:rPr lang="nl-NL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dương.</a:t>
            </a:r>
            <a:endParaRPr lang="en-US" sz="28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 Các số -1; -2; -3; ...gọi là các số nguyên âm.</a:t>
            </a:r>
            <a:endParaRPr lang="en-US" sz="28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 Tập hợp số nguyên kí hiệu là Z, gồm các số nguyên âm, số 0, số nguyên </a:t>
            </a:r>
            <a:r>
              <a:rPr lang="nl-NL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dương.</a:t>
            </a:r>
            <a:endParaRPr lang="en-US" sz="28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561974" y="361950"/>
            <a:ext cx="5076825" cy="4572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quen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âm</a:t>
            </a:r>
            <a:endParaRPr lang="en-US" sz="28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12" descr="Pencil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" y="819150"/>
            <a:ext cx="869315" cy="45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07" y="-2857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16908" y="1200150"/>
            <a:ext cx="7353301" cy="320040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5718" y="928122"/>
            <a:ext cx="6595682" cy="3107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Chú ý: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(SGK)</a:t>
            </a:r>
            <a:endParaRPr lang="nl-NL" sz="28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0 không là số nguyên dương cũng không là nguyên âm.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Đôi khi ta còn viết thêm dấu “+” ngay trước một số nguyên dương. Chẳng hạn số 6 còn viết là +</a:t>
            </a:r>
            <a:r>
              <a:rPr 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561974" y="361950"/>
            <a:ext cx="5076825" cy="4572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</a:rPr>
              <a:t>Làm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quen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âm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Alternate Process 3"/>
          <p:cNvSpPr/>
          <p:nvPr/>
        </p:nvSpPr>
        <p:spPr>
          <a:xfrm>
            <a:off x="304800" y="133350"/>
            <a:ext cx="2234565" cy="368935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Luyện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1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14350"/>
            <a:ext cx="622554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ba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dương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ba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âm.</a:t>
            </a: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AutoNum type="alphaLcParenR"/>
            </a:pPr>
            <a:endParaRPr lang="en-US" sz="24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AutoNum type="alphaLcParenR"/>
            </a:pP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mà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đã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viết.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38350"/>
            <a:ext cx="7543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/>
          <p:nvPr/>
        </p:nvSpPr>
        <p:spPr>
          <a:xfrm>
            <a:off x="737235" y="1581150"/>
            <a:ext cx="73844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dương 5; dương 12; dương 150 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và </a:t>
            </a: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âm 7; âm 10; âm 25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85800" y="883920"/>
            <a:ext cx="4434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+5; +12; +150 </a:t>
            </a: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-7; -10; -25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42950"/>
            <a:ext cx="705802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315595" y="105410"/>
            <a:ext cx="8572500" cy="2696210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2845" y="666750"/>
            <a:ext cx="71628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?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hỏi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còn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tiền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Nam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hóm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hỉnh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đáp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“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Mình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còn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âm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mười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nghìn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đồng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”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hiểu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nói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đó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nam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nghĩa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295015"/>
            <a:ext cx="82784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Nam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nói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mình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còn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âm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mười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nghìn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nghĩa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nam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mười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nghìn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5800" y="417195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85800" y="3562350"/>
            <a:ext cx="381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7409</Words>
  <Application>WPS Presentation</Application>
  <PresentationFormat>On-screen Show (16:9)</PresentationFormat>
  <Paragraphs>387</Paragraphs>
  <Slides>34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7" baseType="lpstr">
      <vt:lpstr>Arial</vt:lpstr>
      <vt:lpstr>SimSun</vt:lpstr>
      <vt:lpstr>Wingdings</vt:lpstr>
      <vt:lpstr>VNI-Times</vt:lpstr>
      <vt:lpstr>.VnTime</vt:lpstr>
      <vt:lpstr>Calibri</vt:lpstr>
      <vt:lpstr>Microsoft YaHei</vt:lpstr>
      <vt:lpstr>Arial Unicode MS</vt:lpstr>
      <vt:lpstr>Times New Roman</vt:lpstr>
      <vt:lpstr>Calibri</vt:lpstr>
      <vt:lpstr>Office Theme</vt:lpstr>
      <vt:lpstr>FXDraw.Graphic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Bài 3.1. Mỗi nhiệt kế sau chỉ bao nhiêu độ C?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    KIỂM TRA BÀI CŨ Câu 1.Tập hợp số nguyên gồm các loại số nào? Nêu kí hiệu? Câu 2. Vẽ tia số. Biểu diễn số 2 và 5 trên tia số, nhận xét vị trí của số 2 và số 5 và so sánh.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MADE IN VIET NAM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47</cp:revision>
  <dcterms:created xsi:type="dcterms:W3CDTF">2021-08-19T01:43:00Z</dcterms:created>
  <dcterms:modified xsi:type="dcterms:W3CDTF">2021-10-28T16:34:45Z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010AF6C60CA849F4B44E574271689937</vt:lpwstr>
  </property>
  <property fmtid="{D5CDD505-2E9C-101B-9397-08002B2CF9AE}" pid="3" name="KSOProductBuildVer">
    <vt:lpwstr>1033-11.2.0.10351</vt:lpwstr>
  </property>
</Properties>
</file>